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89" r:id="rId5"/>
    <p:sldId id="268" r:id="rId6"/>
    <p:sldId id="286" r:id="rId7"/>
    <p:sldId id="302" r:id="rId8"/>
    <p:sldId id="299" r:id="rId9"/>
    <p:sldId id="313" r:id="rId10"/>
    <p:sldId id="318" r:id="rId11"/>
    <p:sldId id="298" r:id="rId12"/>
    <p:sldId id="316" r:id="rId13"/>
    <p:sldId id="314" r:id="rId14"/>
    <p:sldId id="317" r:id="rId15"/>
    <p:sldId id="319" r:id="rId16"/>
    <p:sldId id="315" r:id="rId17"/>
    <p:sldId id="30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5" clrIdx="1"/>
  <p:cmAuthor id="3" name="RA 186/2017 - Maksimović Vladislav" initials="R1MV" lastIdx="1" clrIdx="2">
    <p:extLst>
      <p:ext uri="{19B8F6BF-5375-455C-9EA6-DF929625EA0E}">
        <p15:presenceInfo xmlns:p15="http://schemas.microsoft.com/office/powerpoint/2012/main" userId="S::vladislavmaksimovic@uns.ac.rs::3e6dc9c4-94d9-4761-9ca5-f8116a40013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B2C1"/>
    <a:srgbClr val="0090A2"/>
    <a:srgbClr val="40404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384" y="5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42F7A84F-E231-42BE-A9F8-B5131853C8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BCB813BC-9E49-4ABB-A3C3-CEE0885B027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BDBEE-1FDA-4F57-947F-5759FA6ABC55}" type="datetimeFigureOut">
              <a:rPr lang="en-US" smtClean="0"/>
              <a:t>5/24/2021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7ADFF29-9BE4-4CDF-A198-BBEE303F0EB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60D4AFC6-5A97-4417-A16A-485E5801A6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A8C659-3DDB-48CB-A056-6A658A161B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7677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6A9CD-5E57-4C86-B862-09CA519924BA}" type="datetimeFigureOut">
              <a:rPr lang="en-US" smtClean="0"/>
              <a:t>5/24/2021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004F4-F240-48F9-8AE1-486585C7F0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81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853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980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089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054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897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131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139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797D165-49B0-44FF-A267-367F5A6EE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</p:spPr>
        <p:txBody>
          <a:bodyPr anchor="b"/>
          <a:lstStyle>
            <a:lvl1pPr algn="ctr">
              <a:lnSpc>
                <a:spcPct val="12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6B52800-74D6-4A78-AC9B-8E737A1A3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1" kern="1200" spc="65" dirty="0">
                <a:solidFill>
                  <a:schemeClr val="accent1"/>
                </a:solidFill>
                <a:latin typeface="+mn-lt"/>
                <a:ea typeface="+mn-ea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8B91F7B-C4AF-4FC6-A6BE-657DEF6D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8ED5-AEFE-4443-9040-726EF6690995}" type="datetime1">
              <a:rPr lang="en-US" noProof="0" smtClean="0"/>
              <a:t>5/24/2021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BED32F8-B0C7-4332-B0A5-BC19DD8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0030946-D0C7-4F78-94B0-427DAA6D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950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5/24/2021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B15EEB49-54F4-404C-9B31-AD488BFCB2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2412" y="2219248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Picture Placeholder 11">
            <a:extLst>
              <a:ext uri="{FF2B5EF4-FFF2-40B4-BE49-F238E27FC236}">
                <a16:creationId xmlns="" xmlns:a16="http://schemas.microsoft.com/office/drawing/2014/main" id="{6B2DD458-866A-421E-9AD0-B0D9E119572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5572" y="2196083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11">
            <a:extLst>
              <a:ext uri="{FF2B5EF4-FFF2-40B4-BE49-F238E27FC236}">
                <a16:creationId xmlns="" xmlns:a16="http://schemas.microsoft.com/office/drawing/2014/main" id="{57A4D097-9603-42DC-888D-8039CE6ADC9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87240" y="2019165"/>
            <a:ext cx="3017520" cy="3017520"/>
          </a:xfrm>
          <a:prstGeom prst="ellipse">
            <a:avLst/>
          </a:prstGeom>
          <a:noFill/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Text Placeholder 23">
            <a:extLst>
              <a:ext uri="{FF2B5EF4-FFF2-40B4-BE49-F238E27FC236}">
                <a16:creationId xmlns="" xmlns:a16="http://schemas.microsoft.com/office/drawing/2014/main" id="{B9B9E0BA-35AD-4D69-9A03-35F2509C2C2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12900" y="5033963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="" xmlns:a16="http://schemas.microsoft.com/office/drawing/2014/main" id="{B1CC61B3-695C-423D-8F0B-45674DC932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745831" y="5236700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="" xmlns:a16="http://schemas.microsoft.com/office/drawing/2014/main" id="{B870F23E-35A1-4942-A685-641AA88306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78762" y="5033963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="" xmlns:a16="http://schemas.microsoft.com/office/drawing/2014/main" id="{863B8202-88BB-4ED4-B936-9D9C0B4C8D1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9992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211141-A77D-4E0E-8CAF-4CD3B27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17EFDE0-5A54-402A-B0C3-6BC0BB73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A2825AD-4585-4E37-A076-3D0070C9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561F-7E45-400C-8758-912CDFE9410A}" type="datetime1">
              <a:rPr lang="en-US" noProof="0" smtClean="0"/>
              <a:t>5/24/2021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12064AD-EDC3-4B13-8CD6-49EB6009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890FD1E-16F6-49B1-A938-8CE601ED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546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C9FA988-92AD-48D7-890A-AA054096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AA999FA-A189-41DB-9CFC-D1356C53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24D83DC-20E7-4B71-9794-36FC33B1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4BC7-4CDB-41D7-81AF-9CE8473FF4B8}" type="datetime1">
              <a:rPr lang="en-US" noProof="0" smtClean="0"/>
              <a:t>5/24/2021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4E7D103-1290-4592-B37C-19C9C9DB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5955B1B-4A5C-42C7-99A5-B8217736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320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E4387105-2538-4216-9A7E-445FA092F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noProof="0" smtClean="0"/>
              <a:t>5/24/2021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2503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noProof="0" smtClean="0"/>
              <a:t>5/24/2021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276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789EF5-3FD9-4423-A9E8-B67B4E90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030D7191-31B4-440E-A4E9-F412FA55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379E-9B58-41EA-B928-5B1C8436A60E}" type="datetime1">
              <a:rPr lang="en-US" noProof="0" smtClean="0"/>
              <a:t>5/24/2021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EC85CB6-0880-4BF0-8E98-291E70C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E4A5E74-F26F-4C7A-BED1-6EE66C0B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190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F655C546-684A-45B9-8890-66DC55DF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A371-51FE-4D99-BD87-6A650FCE519D}" type="datetime1">
              <a:rPr lang="en-US" noProof="0" smtClean="0"/>
              <a:t>5/24/2021</a:t>
            </a:fld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4543EBDF-D696-42F7-B962-56F5FEE1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789D77E-1675-4F9D-9113-B274CB0E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460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88E9C90-06AB-49B5-9970-F5791DE9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FFB0071-932D-4CA0-92FB-A6E75AC8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1C8D9F5-8B70-4BDD-9CB5-BBF87CF5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989DE91-7A80-4682-9D32-2CD41DEF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F8CFF-A1C0-4B6C-AA8D-BE72CB14468D}" type="datetime1">
              <a:rPr lang="en-US" noProof="0" smtClean="0"/>
              <a:t>5/24/2021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B9E2482-2E7D-4868-95A7-4A55B40F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F4E84CF-C3E5-4475-84C7-21CBAC06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2625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noProof="0" smtClean="0"/>
              <a:t>5/24/2021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6744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C9CEC732-0DE2-456B-92A1-84321C9B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A816A5B-B156-4DC3-B18E-14F3E59A6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DB0252E-67CD-4B33-849F-7B1449CF2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591E0-5367-4F2F-9C30-2087D79A846D}" type="datetime1">
              <a:rPr lang="en-US" noProof="0" smtClean="0"/>
              <a:t>5/24/2021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C620AD2-E3F8-48CB-8B72-B0945DF53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Oval 9">
            <a:extLst>
              <a:ext uri="{FF2B5EF4-FFF2-40B4-BE49-F238E27FC236}">
                <a16:creationId xmlns="" xmlns:a16="http://schemas.microsoft.com/office/drawing/2014/main" id="{5A5F3BCF-F6FD-4DFF-B0B4-9892C9389344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15DEFFD-817B-43EC-86F0-34DEA2BA5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1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410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1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6D9A081C-EE89-45D3-8879-A9D9710055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459" cy="6858000"/>
          </a:xfrm>
          <a:prstGeom prst="rect">
            <a:avLst/>
          </a:prstGeom>
        </p:spPr>
      </p:pic>
      <p:sp>
        <p:nvSpPr>
          <p:cNvPr id="4" name="object 3" descr="People with documents">
            <a:extLst>
              <a:ext uri="{FF2B5EF4-FFF2-40B4-BE49-F238E27FC236}">
                <a16:creationId xmlns="" xmlns:a16="http://schemas.microsoft.com/office/drawing/2014/main" id="{0CA2E80D-F3EC-4A5F-8E65-56FEA206EE0F}"/>
              </a:ext>
            </a:extLst>
          </p:cNvPr>
          <p:cNvSpPr/>
          <p:nvPr/>
        </p:nvSpPr>
        <p:spPr bwMode="ltGray">
          <a:xfrm>
            <a:off x="-1" y="0"/>
            <a:ext cx="12189459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B6C91D-4B22-49F1-9A0B-ABEB9E1F5A26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1303855" y="414473"/>
            <a:ext cx="9581745" cy="2106508"/>
          </a:xfrm>
        </p:spPr>
        <p:txBody>
          <a:bodyPr>
            <a:normAutofit fontScale="90000"/>
          </a:bodyPr>
          <a:lstStyle/>
          <a:p>
            <a:pPr>
              <a:lnSpc>
                <a:spcPct val="125000"/>
              </a:lnSpc>
            </a:pPr>
            <a:r>
              <a:rPr lang="en-US" sz="5000" dirty="0" err="1">
                <a:solidFill>
                  <a:schemeClr val="bg1"/>
                </a:solidFill>
              </a:rPr>
              <a:t>Pregled</a:t>
            </a:r>
            <a:r>
              <a:rPr lang="en-US" sz="5000" dirty="0">
                <a:solidFill>
                  <a:schemeClr val="bg1"/>
                </a:solidFill>
              </a:rPr>
              <a:t> </a:t>
            </a:r>
            <a:r>
              <a:rPr lang="en-US" sz="5000" dirty="0" err="1">
                <a:solidFill>
                  <a:schemeClr val="bg1"/>
                </a:solidFill>
              </a:rPr>
              <a:t>popularnosti</a:t>
            </a:r>
            <a:r>
              <a:rPr lang="en-US" sz="5000" dirty="0">
                <a:solidFill>
                  <a:schemeClr val="bg1"/>
                </a:solidFill>
              </a:rPr>
              <a:t> video </a:t>
            </a:r>
            <a:r>
              <a:rPr lang="en-US" sz="5000" dirty="0" err="1">
                <a:solidFill>
                  <a:schemeClr val="bg1"/>
                </a:solidFill>
              </a:rPr>
              <a:t>igara</a:t>
            </a:r>
            <a:r>
              <a:rPr lang="en-US" sz="5000" dirty="0">
                <a:solidFill>
                  <a:schemeClr val="bg1"/>
                </a:solidFill>
              </a:rPr>
              <a:t/>
            </a:r>
            <a:br>
              <a:rPr lang="en-US" sz="5000" dirty="0">
                <a:solidFill>
                  <a:schemeClr val="bg1"/>
                </a:solidFill>
              </a:rPr>
            </a:br>
            <a:r>
              <a:rPr lang="en-US" sz="5000" dirty="0" err="1">
                <a:solidFill>
                  <a:schemeClr val="bg1"/>
                </a:solidFill>
              </a:rPr>
              <a:t>Analiza</a:t>
            </a:r>
            <a:r>
              <a:rPr lang="en-US" sz="5000" dirty="0">
                <a:solidFill>
                  <a:schemeClr val="bg1"/>
                </a:solidFill>
              </a:rPr>
              <a:t> </a:t>
            </a:r>
            <a:r>
              <a:rPr lang="en-US" sz="5000" dirty="0" err="1">
                <a:solidFill>
                  <a:schemeClr val="bg1"/>
                </a:solidFill>
              </a:rPr>
              <a:t>igara</a:t>
            </a:r>
            <a:r>
              <a:rPr lang="en-US" sz="5000" dirty="0">
                <a:solidFill>
                  <a:schemeClr val="bg1"/>
                </a:solidFill>
              </a:rPr>
              <a:t> </a:t>
            </a:r>
            <a:r>
              <a:rPr lang="en-US" sz="5000" dirty="0" err="1">
                <a:solidFill>
                  <a:schemeClr val="bg1"/>
                </a:solidFill>
              </a:rPr>
              <a:t>na</a:t>
            </a:r>
            <a:r>
              <a:rPr lang="en-US" sz="5000" dirty="0">
                <a:solidFill>
                  <a:schemeClr val="bg1"/>
                </a:solidFill>
              </a:rPr>
              <a:t> Twitch-u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2F8CF06A-B594-4BA2-8B1E-D649096D742F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Gray">
          <a:xfrm>
            <a:off x="3591264" y="4740526"/>
            <a:ext cx="4836001" cy="1150889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/>
          <a:p>
            <a:r>
              <a:rPr lang="en-US" sz="1400" b="1" i="1" spc="65" dirty="0" err="1">
                <a:solidFill>
                  <a:schemeClr val="accent1"/>
                </a:solidFill>
                <a:cs typeface="Arial"/>
              </a:rPr>
              <a:t>Fakultet</a:t>
            </a:r>
            <a:r>
              <a:rPr lang="en-US" sz="1400" b="1" i="1" spc="65" dirty="0">
                <a:solidFill>
                  <a:schemeClr val="accent1"/>
                </a:solidFill>
                <a:cs typeface="Arial"/>
              </a:rPr>
              <a:t> </a:t>
            </a:r>
            <a:r>
              <a:rPr lang="sr-Latn-RS" sz="1400" b="1" i="1" spc="65" dirty="0">
                <a:solidFill>
                  <a:schemeClr val="accent1"/>
                </a:solidFill>
                <a:cs typeface="Arial"/>
              </a:rPr>
              <a:t>tehničkih nauka, Novi Sad</a:t>
            </a:r>
            <a:endParaRPr lang="en-US" sz="1400" b="1" i="1" spc="65" dirty="0">
              <a:solidFill>
                <a:schemeClr val="accent1"/>
              </a:solidFill>
              <a:cs typeface="Arial"/>
            </a:endParaRPr>
          </a:p>
          <a:p>
            <a:r>
              <a:rPr lang="en-US" sz="1400" b="1" i="1" spc="65" dirty="0" err="1">
                <a:solidFill>
                  <a:schemeClr val="accent1"/>
                </a:solidFill>
                <a:cs typeface="Arial"/>
              </a:rPr>
              <a:t>Predmet</a:t>
            </a:r>
            <a:r>
              <a:rPr lang="en-US" sz="1400" b="1" i="1" spc="65" dirty="0">
                <a:solidFill>
                  <a:schemeClr val="accent1"/>
                </a:solidFill>
                <a:cs typeface="Arial"/>
              </a:rPr>
              <a:t>: </a:t>
            </a:r>
            <a:r>
              <a:rPr lang="en-US" sz="1400" b="1" i="1" spc="65" dirty="0" err="1">
                <a:solidFill>
                  <a:schemeClr val="accent1"/>
                </a:solidFill>
                <a:cs typeface="Arial"/>
              </a:rPr>
              <a:t>Sistemi</a:t>
            </a:r>
            <a:r>
              <a:rPr lang="en-US" sz="1400" b="1" i="1" spc="65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1400" b="1" i="1" spc="65" dirty="0" err="1">
                <a:solidFill>
                  <a:schemeClr val="accent1"/>
                </a:solidFill>
                <a:cs typeface="Arial"/>
              </a:rPr>
              <a:t>baza</a:t>
            </a:r>
            <a:r>
              <a:rPr lang="en-US" sz="1400" b="1" i="1" spc="65" dirty="0">
                <a:solidFill>
                  <a:schemeClr val="accent1"/>
                </a:solidFill>
                <a:cs typeface="Arial"/>
              </a:rPr>
              <a:t> </a:t>
            </a:r>
            <a:r>
              <a:rPr lang="en-US" sz="1400" b="1" i="1" spc="65" dirty="0" err="1">
                <a:solidFill>
                  <a:schemeClr val="accent1"/>
                </a:solidFill>
                <a:cs typeface="Arial"/>
              </a:rPr>
              <a:t>podataka</a:t>
            </a:r>
            <a:endParaRPr lang="sr-Latn-RS" sz="1400" b="1" i="1" spc="65" dirty="0">
              <a:solidFill>
                <a:schemeClr val="accent1"/>
              </a:solidFill>
              <a:cs typeface="Arial"/>
            </a:endParaRPr>
          </a:p>
          <a:p>
            <a:r>
              <a:rPr lang="sr-Latn-RS" sz="1400" b="1" i="1" spc="65" dirty="0">
                <a:solidFill>
                  <a:schemeClr val="accent1"/>
                </a:solidFill>
                <a:cs typeface="Arial"/>
              </a:rPr>
              <a:t>Mentor: Todorović Nikola</a:t>
            </a:r>
            <a:endParaRPr lang="en-US" sz="1400" b="1" i="1" spc="65" dirty="0">
              <a:solidFill>
                <a:schemeClr val="accent1"/>
              </a:solidFill>
              <a:cs typeface="Arial"/>
            </a:endParaRPr>
          </a:p>
        </p:txBody>
      </p:sp>
      <p:sp>
        <p:nvSpPr>
          <p:cNvPr id="6" name="object 7" descr="Beige rectangle">
            <a:extLst>
              <a:ext uri="{FF2B5EF4-FFF2-40B4-BE49-F238E27FC236}">
                <a16:creationId xmlns="" xmlns:a16="http://schemas.microsoft.com/office/drawing/2014/main" id="{B36975AA-C62E-46BE-9382-E2CF56FDF817}"/>
              </a:ext>
            </a:extLst>
          </p:cNvPr>
          <p:cNvSpPr/>
          <p:nvPr/>
        </p:nvSpPr>
        <p:spPr bwMode="white">
          <a:xfrm>
            <a:off x="1698286" y="1693395"/>
            <a:ext cx="8910327" cy="61388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55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 descr="Beige rectangle">
            <a:extLst>
              <a:ext uri="{FF2B5EF4-FFF2-40B4-BE49-F238E27FC236}">
                <a16:creationId xmlns="" xmlns:a16="http://schemas.microsoft.com/office/drawing/2014/main" id="{DCF29767-6635-4A46-AB77-672CC90C6FBE}"/>
              </a:ext>
            </a:extLst>
          </p:cNvPr>
          <p:cNvSpPr/>
          <p:nvPr/>
        </p:nvSpPr>
        <p:spPr>
          <a:xfrm>
            <a:off x="8181340" y="1359001"/>
            <a:ext cx="4010660" cy="4194074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bject 6" descr="Blue rectangle">
            <a:extLst>
              <a:ext uri="{FF2B5EF4-FFF2-40B4-BE49-F238E27FC236}">
                <a16:creationId xmlns="" xmlns:a16="http://schemas.microsoft.com/office/drawing/2014/main" id="{9FABC344-E043-45BE-8588-06C658DBCE70}"/>
              </a:ext>
            </a:extLst>
          </p:cNvPr>
          <p:cNvSpPr/>
          <p:nvPr/>
        </p:nvSpPr>
        <p:spPr>
          <a:xfrm>
            <a:off x="5502275" y="1692008"/>
            <a:ext cx="6689725" cy="3528060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24D506CC-0185-443E-82C7-1600C21D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10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EAA7768D-27C3-485C-9BF8-6DCACB106255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5823884" y="2982906"/>
            <a:ext cx="5644959" cy="833856"/>
          </a:xfr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chemeClr val="bg1"/>
                </a:solidFill>
              </a:rPr>
              <a:t>Predlog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logi</a:t>
            </a:r>
            <a:r>
              <a:rPr lang="sr-Latn-RS" sz="3600" dirty="0" err="1">
                <a:solidFill>
                  <a:schemeClr val="bg1"/>
                </a:solidFill>
              </a:rPr>
              <a:t>čke</a:t>
            </a:r>
            <a:r>
              <a:rPr lang="sr-Latn-RS" sz="3600" dirty="0">
                <a:solidFill>
                  <a:schemeClr val="bg1"/>
                </a:solidFill>
              </a:rPr>
              <a:t> šeme</a:t>
            </a:r>
            <a:endParaRPr lang="en-US" sz="3600" dirty="0"/>
          </a:p>
        </p:txBody>
      </p:sp>
      <p:sp>
        <p:nvSpPr>
          <p:cNvPr id="12" name="object 9" descr="Beige rectangle">
            <a:extLst>
              <a:ext uri="{FF2B5EF4-FFF2-40B4-BE49-F238E27FC236}">
                <a16:creationId xmlns="" xmlns:a16="http://schemas.microsoft.com/office/drawing/2014/main" id="{60691F52-514E-4627-A2F1-23809935911C}"/>
              </a:ext>
            </a:extLst>
          </p:cNvPr>
          <p:cNvSpPr/>
          <p:nvPr/>
        </p:nvSpPr>
        <p:spPr bwMode="white">
          <a:xfrm>
            <a:off x="5823886" y="3816762"/>
            <a:ext cx="4813354" cy="117675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9A94CE2-020E-4798-A55D-27B2F20B1C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31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27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5967554-C93B-43CD-A71E-B891439134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bject 3" descr="Blue rectangle">
            <a:extLst>
              <a:ext uri="{FF2B5EF4-FFF2-40B4-BE49-F238E27FC236}">
                <a16:creationId xmlns="" xmlns:a16="http://schemas.microsoft.com/office/drawing/2014/main" id="{C57C23D3-BDE9-4F03-AF3B-506952E5CC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="" xmlns:a16="http://schemas.microsoft.com/office/drawing/2014/main" id="{A7ABF0A0-2F5F-4395-BA2C-E1A7EA891B03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945339" y="582338"/>
            <a:ext cx="7062070" cy="734061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Logička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šema</a:t>
            </a:r>
            <a:r>
              <a:rPr lang="en-US" dirty="0" smtClean="0">
                <a:solidFill>
                  <a:schemeClr val="bg1"/>
                </a:solidFill>
              </a:rPr>
              <a:t> – </a:t>
            </a:r>
            <a:r>
              <a:rPr lang="en-US" dirty="0" err="1" smtClean="0">
                <a:solidFill>
                  <a:schemeClr val="bg1"/>
                </a:solidFill>
              </a:rPr>
              <a:t>podaci</a:t>
            </a:r>
            <a:r>
              <a:rPr lang="en-US" dirty="0" smtClean="0">
                <a:solidFill>
                  <a:schemeClr val="bg1"/>
                </a:solidFill>
              </a:rPr>
              <a:t> o video </a:t>
            </a:r>
            <a:r>
              <a:rPr lang="en-US" dirty="0" err="1" smtClean="0">
                <a:solidFill>
                  <a:schemeClr val="bg1"/>
                </a:solidFill>
              </a:rPr>
              <a:t>igri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object 6" descr="Beige rectangle">
            <a:extLst>
              <a:ext uri="{FF2B5EF4-FFF2-40B4-BE49-F238E27FC236}">
                <a16:creationId xmlns="" xmlns:a16="http://schemas.microsoft.com/office/drawing/2014/main" id="{8E96B0BF-5A53-42D7-813E-009C96D17A44}"/>
              </a:ext>
            </a:extLst>
          </p:cNvPr>
          <p:cNvSpPr/>
          <p:nvPr/>
        </p:nvSpPr>
        <p:spPr bwMode="ltGray">
          <a:xfrm>
            <a:off x="957251" y="1352773"/>
            <a:ext cx="6921971" cy="545963"/>
          </a:xfrm>
          <a:custGeom>
            <a:avLst/>
            <a:gdLst/>
            <a:ahLst/>
            <a:cxnLst/>
            <a:rect l="l" t="t" r="r" b="b"/>
            <a:pathLst>
              <a:path w="1934210">
                <a:moveTo>
                  <a:pt x="0" y="0"/>
                </a:moveTo>
                <a:lnTo>
                  <a:pt x="193360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b="1" dirty="0"/>
          </a:p>
        </p:txBody>
      </p:sp>
      <p:sp>
        <p:nvSpPr>
          <p:cNvPr id="17" name="object 6" descr="Beige rectangle">
            <a:extLst>
              <a:ext uri="{FF2B5EF4-FFF2-40B4-BE49-F238E27FC236}">
                <a16:creationId xmlns="" xmlns:a16="http://schemas.microsoft.com/office/drawing/2014/main" id="{9024C048-89C1-4B54-A3B0-1ED20BFE7270}"/>
              </a:ext>
            </a:extLst>
          </p:cNvPr>
          <p:cNvSpPr/>
          <p:nvPr/>
        </p:nvSpPr>
        <p:spPr bwMode="ltGray">
          <a:xfrm>
            <a:off x="957251" y="1352775"/>
            <a:ext cx="1947874" cy="45719"/>
          </a:xfrm>
          <a:custGeom>
            <a:avLst/>
            <a:gdLst/>
            <a:ahLst/>
            <a:cxnLst/>
            <a:rect l="l" t="t" r="r" b="b"/>
            <a:pathLst>
              <a:path w="1934210">
                <a:moveTo>
                  <a:pt x="0" y="0"/>
                </a:moveTo>
                <a:lnTo>
                  <a:pt x="193360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686" y="1534499"/>
            <a:ext cx="417195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0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5967554-C93B-43CD-A71E-B891439134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bject 3" descr="Blue rectangle">
            <a:extLst>
              <a:ext uri="{FF2B5EF4-FFF2-40B4-BE49-F238E27FC236}">
                <a16:creationId xmlns="" xmlns:a16="http://schemas.microsoft.com/office/drawing/2014/main" id="{C57C23D3-BDE9-4F03-AF3B-506952E5CC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="" xmlns:a16="http://schemas.microsoft.com/office/drawing/2014/main" id="{A7ABF0A0-2F5F-4395-BA2C-E1A7EA891B03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945339" y="582338"/>
            <a:ext cx="7062070" cy="734061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Logička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šema</a:t>
            </a:r>
            <a:r>
              <a:rPr lang="en-US" dirty="0" smtClean="0">
                <a:solidFill>
                  <a:schemeClr val="bg1"/>
                </a:solidFill>
              </a:rPr>
              <a:t> – </a:t>
            </a:r>
            <a:r>
              <a:rPr lang="en-US" dirty="0" err="1" smtClean="0">
                <a:solidFill>
                  <a:schemeClr val="bg1"/>
                </a:solidFill>
              </a:rPr>
              <a:t>podaci</a:t>
            </a:r>
            <a:r>
              <a:rPr lang="en-US" dirty="0" smtClean="0">
                <a:solidFill>
                  <a:schemeClr val="bg1"/>
                </a:solidFill>
              </a:rPr>
              <a:t> o </a:t>
            </a:r>
            <a:r>
              <a:rPr lang="en-US" dirty="0" err="1" smtClean="0">
                <a:solidFill>
                  <a:schemeClr val="bg1"/>
                </a:solidFill>
              </a:rPr>
              <a:t>prenosima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object 6" descr="Beige rectangle">
            <a:extLst>
              <a:ext uri="{FF2B5EF4-FFF2-40B4-BE49-F238E27FC236}">
                <a16:creationId xmlns="" xmlns:a16="http://schemas.microsoft.com/office/drawing/2014/main" id="{8E96B0BF-5A53-42D7-813E-009C96D17A44}"/>
              </a:ext>
            </a:extLst>
          </p:cNvPr>
          <p:cNvSpPr/>
          <p:nvPr/>
        </p:nvSpPr>
        <p:spPr bwMode="ltGray">
          <a:xfrm>
            <a:off x="957252" y="1352773"/>
            <a:ext cx="6486136" cy="545963"/>
          </a:xfrm>
          <a:custGeom>
            <a:avLst/>
            <a:gdLst/>
            <a:ahLst/>
            <a:cxnLst/>
            <a:rect l="l" t="t" r="r" b="b"/>
            <a:pathLst>
              <a:path w="1934210">
                <a:moveTo>
                  <a:pt x="0" y="0"/>
                </a:moveTo>
                <a:lnTo>
                  <a:pt x="193360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b="1" dirty="0"/>
          </a:p>
        </p:txBody>
      </p:sp>
      <p:sp>
        <p:nvSpPr>
          <p:cNvPr id="17" name="object 6" descr="Beige rectangle">
            <a:extLst>
              <a:ext uri="{FF2B5EF4-FFF2-40B4-BE49-F238E27FC236}">
                <a16:creationId xmlns="" xmlns:a16="http://schemas.microsoft.com/office/drawing/2014/main" id="{9024C048-89C1-4B54-A3B0-1ED20BFE7270}"/>
              </a:ext>
            </a:extLst>
          </p:cNvPr>
          <p:cNvSpPr/>
          <p:nvPr/>
        </p:nvSpPr>
        <p:spPr bwMode="ltGray">
          <a:xfrm flipV="1">
            <a:off x="957250" y="1307056"/>
            <a:ext cx="3520745" cy="45719"/>
          </a:xfrm>
          <a:custGeom>
            <a:avLst/>
            <a:gdLst/>
            <a:ahLst/>
            <a:cxnLst/>
            <a:rect l="l" t="t" r="r" b="b"/>
            <a:pathLst>
              <a:path w="1934210">
                <a:moveTo>
                  <a:pt x="0" y="0"/>
                </a:moveTo>
                <a:lnTo>
                  <a:pt x="193360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766" y="1625754"/>
            <a:ext cx="8124825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95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 descr="Beige rectangle">
            <a:extLst>
              <a:ext uri="{FF2B5EF4-FFF2-40B4-BE49-F238E27FC236}">
                <a16:creationId xmlns="" xmlns:a16="http://schemas.microsoft.com/office/drawing/2014/main" id="{DCF29767-6635-4A46-AB77-672CC90C6FBE}"/>
              </a:ext>
            </a:extLst>
          </p:cNvPr>
          <p:cNvSpPr/>
          <p:nvPr/>
        </p:nvSpPr>
        <p:spPr>
          <a:xfrm>
            <a:off x="8181340" y="1359001"/>
            <a:ext cx="4010660" cy="4194074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bject 6" descr="Blue rectangle">
            <a:extLst>
              <a:ext uri="{FF2B5EF4-FFF2-40B4-BE49-F238E27FC236}">
                <a16:creationId xmlns="" xmlns:a16="http://schemas.microsoft.com/office/drawing/2014/main" id="{9FABC344-E043-45BE-8588-06C658DBCE70}"/>
              </a:ext>
            </a:extLst>
          </p:cNvPr>
          <p:cNvSpPr/>
          <p:nvPr/>
        </p:nvSpPr>
        <p:spPr>
          <a:xfrm>
            <a:off x="5502275" y="1692008"/>
            <a:ext cx="6689725" cy="3528060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24D506CC-0185-443E-82C7-1600C21D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13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EAA7768D-27C3-485C-9BF8-6DCACB106255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5823884" y="2982906"/>
            <a:ext cx="5644959" cy="833856"/>
          </a:xfrm>
        </p:spPr>
        <p:txBody>
          <a:bodyPr>
            <a:normAutofit/>
          </a:bodyPr>
          <a:lstStyle/>
          <a:p>
            <a:r>
              <a:rPr lang="sr-Latn-RS" sz="3600" dirty="0">
                <a:solidFill>
                  <a:schemeClr val="bg1"/>
                </a:solidFill>
              </a:rPr>
              <a:t>Predlozi agregacija</a:t>
            </a:r>
            <a:endParaRPr lang="en-US" sz="3600" dirty="0"/>
          </a:p>
        </p:txBody>
      </p:sp>
      <p:sp>
        <p:nvSpPr>
          <p:cNvPr id="12" name="object 9" descr="Beige rectangle">
            <a:extLst>
              <a:ext uri="{FF2B5EF4-FFF2-40B4-BE49-F238E27FC236}">
                <a16:creationId xmlns="" xmlns:a16="http://schemas.microsoft.com/office/drawing/2014/main" id="{60691F52-514E-4627-A2F1-23809935911C}"/>
              </a:ext>
            </a:extLst>
          </p:cNvPr>
          <p:cNvSpPr/>
          <p:nvPr/>
        </p:nvSpPr>
        <p:spPr bwMode="white">
          <a:xfrm>
            <a:off x="5823886" y="3816762"/>
            <a:ext cx="4234514" cy="67341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4EE8731-D7F4-49DD-8CAB-8F09450CF9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1007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8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B8F94F6E-412F-4ACC-BB00-A46D2998D8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96800" cy="6858000"/>
          </a:xfrm>
          <a:prstGeom prst="rect">
            <a:avLst/>
          </a:prstGeom>
        </p:spPr>
      </p:pic>
      <p:sp>
        <p:nvSpPr>
          <p:cNvPr id="4" name="object 3" descr="Blue rectangle">
            <a:extLst>
              <a:ext uri="{FF2B5EF4-FFF2-40B4-BE49-F238E27FC236}">
                <a16:creationId xmlns="" xmlns:a16="http://schemas.microsoft.com/office/drawing/2014/main" id="{C57C23D3-BDE9-4F03-AF3B-506952E5CC8A}"/>
              </a:ext>
            </a:extLst>
          </p:cNvPr>
          <p:cNvSpPr/>
          <p:nvPr/>
        </p:nvSpPr>
        <p:spPr>
          <a:xfrm>
            <a:off x="0" y="0"/>
            <a:ext cx="124968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="" xmlns:a16="http://schemas.microsoft.com/office/drawing/2014/main" id="{A7ABF0A0-2F5F-4395-BA2C-E1A7EA891B03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38200" y="365126"/>
            <a:ext cx="3905250" cy="1069392"/>
          </a:xfrm>
        </p:spPr>
        <p:txBody>
          <a:bodyPr/>
          <a:lstStyle/>
          <a:p>
            <a:r>
              <a:rPr lang="en-US" sz="3200" dirty="0" err="1">
                <a:solidFill>
                  <a:schemeClr val="bg1"/>
                </a:solidFill>
              </a:rPr>
              <a:t>Predlozi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agregacija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object 6" descr="Beige rectangle">
            <a:extLst>
              <a:ext uri="{FF2B5EF4-FFF2-40B4-BE49-F238E27FC236}">
                <a16:creationId xmlns="" xmlns:a16="http://schemas.microsoft.com/office/drawing/2014/main" id="{8E96B0BF-5A53-42D7-813E-009C96D17A44}"/>
              </a:ext>
            </a:extLst>
          </p:cNvPr>
          <p:cNvSpPr/>
          <p:nvPr/>
        </p:nvSpPr>
        <p:spPr bwMode="ltGray">
          <a:xfrm>
            <a:off x="957251" y="1352774"/>
            <a:ext cx="3586174" cy="81743"/>
          </a:xfrm>
          <a:custGeom>
            <a:avLst/>
            <a:gdLst/>
            <a:ahLst/>
            <a:cxnLst/>
            <a:rect l="l" t="t" r="r" b="b"/>
            <a:pathLst>
              <a:path w="1934210">
                <a:moveTo>
                  <a:pt x="0" y="0"/>
                </a:moveTo>
                <a:lnTo>
                  <a:pt x="193360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b="1" dirty="0"/>
          </a:p>
        </p:txBody>
      </p:sp>
      <p:sp>
        <p:nvSpPr>
          <p:cNvPr id="17" name="object 6" descr="Beige rectangle">
            <a:extLst>
              <a:ext uri="{FF2B5EF4-FFF2-40B4-BE49-F238E27FC236}">
                <a16:creationId xmlns="" xmlns:a16="http://schemas.microsoft.com/office/drawing/2014/main" id="{9024C048-89C1-4B54-A3B0-1ED20BFE7270}"/>
              </a:ext>
            </a:extLst>
          </p:cNvPr>
          <p:cNvSpPr/>
          <p:nvPr/>
        </p:nvSpPr>
        <p:spPr bwMode="ltGray">
          <a:xfrm>
            <a:off x="957251" y="1352775"/>
            <a:ext cx="1947874" cy="45719"/>
          </a:xfrm>
          <a:custGeom>
            <a:avLst/>
            <a:gdLst/>
            <a:ahLst/>
            <a:cxnLst/>
            <a:rect l="l" t="t" r="r" b="b"/>
            <a:pathLst>
              <a:path w="1934210">
                <a:moveTo>
                  <a:pt x="0" y="0"/>
                </a:moveTo>
                <a:lnTo>
                  <a:pt x="193360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838200" y="1770665"/>
            <a:ext cx="497294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u="sng" dirty="0" smtClean="0">
                <a:solidFill>
                  <a:schemeClr val="bg1"/>
                </a:solidFill>
              </a:rPr>
              <a:t>Ana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Za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koje</a:t>
            </a:r>
            <a:r>
              <a:rPr lang="en-US" dirty="0" smtClean="0">
                <a:solidFill>
                  <a:schemeClr val="bg1"/>
                </a:solidFill>
              </a:rPr>
              <a:t> video </a:t>
            </a:r>
            <a:r>
              <a:rPr lang="en-US" dirty="0" err="1" smtClean="0">
                <a:solidFill>
                  <a:schemeClr val="bg1"/>
                </a:solidFill>
              </a:rPr>
              <a:t>igre</a:t>
            </a:r>
            <a:r>
              <a:rPr lang="en-US" dirty="0" smtClean="0">
                <a:solidFill>
                  <a:schemeClr val="bg1"/>
                </a:solidFill>
              </a:rPr>
              <a:t> je </a:t>
            </a:r>
            <a:r>
              <a:rPr lang="en-US" dirty="0" err="1" smtClean="0">
                <a:solidFill>
                  <a:schemeClr val="bg1"/>
                </a:solidFill>
              </a:rPr>
              <a:t>dostignut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maksimalan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broj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gledalaca</a:t>
            </a:r>
            <a:r>
              <a:rPr lang="en-US" dirty="0" smtClean="0">
                <a:solidFill>
                  <a:schemeClr val="bg1"/>
                </a:solidFill>
              </a:rPr>
              <a:t> u </a:t>
            </a:r>
            <a:r>
              <a:rPr lang="en-US" dirty="0" err="1" smtClean="0">
                <a:solidFill>
                  <a:schemeClr val="bg1"/>
                </a:solidFill>
              </a:rPr>
              <a:t>jednom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trenutku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Za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svakog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autora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odrediti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koju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igru</a:t>
            </a:r>
            <a:r>
              <a:rPr lang="en-US" dirty="0">
                <a:solidFill>
                  <a:schemeClr val="bg1"/>
                </a:solidFill>
              </a:rPr>
              <a:t> je </a:t>
            </a:r>
            <a:r>
              <a:rPr lang="en-US" dirty="0" err="1">
                <a:solidFill>
                  <a:schemeClr val="bg1"/>
                </a:solidFill>
              </a:rPr>
              <a:t>igrao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najveći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broj</a:t>
            </a:r>
            <a:r>
              <a:rPr lang="en-US" dirty="0">
                <a:solidFill>
                  <a:schemeClr val="bg1"/>
                </a:solidFill>
              </a:rPr>
              <a:t> sati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Za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svako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doba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dana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odrediti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koja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igra</a:t>
            </a:r>
            <a:r>
              <a:rPr lang="en-US" dirty="0">
                <a:solidFill>
                  <a:schemeClr val="bg1"/>
                </a:solidFill>
              </a:rPr>
              <a:t> je </a:t>
            </a:r>
            <a:r>
              <a:rPr lang="en-US" dirty="0" err="1">
                <a:solidFill>
                  <a:schemeClr val="bg1"/>
                </a:solidFill>
              </a:rPr>
              <a:t>imala</a:t>
            </a:r>
            <a:r>
              <a:rPr lang="en-US" dirty="0">
                <a:solidFill>
                  <a:schemeClr val="bg1"/>
                </a:solidFill>
              </a:rPr>
              <a:t> u </a:t>
            </a:r>
            <a:r>
              <a:rPr lang="en-US" dirty="0" err="1">
                <a:solidFill>
                  <a:schemeClr val="bg1"/>
                </a:solidFill>
              </a:rPr>
              <a:t>prosjeku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najviše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prenosa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Koje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igre</a:t>
            </a:r>
            <a:r>
              <a:rPr lang="en-US" dirty="0" smtClean="0">
                <a:solidFill>
                  <a:schemeClr val="bg1"/>
                </a:solidFill>
              </a:rPr>
              <a:t> je </a:t>
            </a:r>
            <a:r>
              <a:rPr lang="en-US" dirty="0" err="1" smtClean="0">
                <a:solidFill>
                  <a:schemeClr val="bg1"/>
                </a:solidFill>
              </a:rPr>
              <a:t>prenosio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autor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koji</a:t>
            </a:r>
            <a:r>
              <a:rPr lang="en-US" dirty="0" smtClean="0">
                <a:solidFill>
                  <a:schemeClr val="bg1"/>
                </a:solidFill>
              </a:rPr>
              <a:t> je </a:t>
            </a:r>
            <a:r>
              <a:rPr lang="en-US" dirty="0" err="1" smtClean="0">
                <a:solidFill>
                  <a:schemeClr val="bg1"/>
                </a:solidFill>
              </a:rPr>
              <a:t>ostvario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najveći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rast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broja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pratilaca</a:t>
            </a:r>
            <a:r>
              <a:rPr lang="en-US" dirty="0" smtClean="0">
                <a:solidFill>
                  <a:schemeClr val="bg1"/>
                </a:solidFill>
              </a:rPr>
              <a:t> u </a:t>
            </a:r>
            <a:r>
              <a:rPr lang="en-US" dirty="0" err="1" smtClean="0">
                <a:solidFill>
                  <a:schemeClr val="bg1"/>
                </a:solidFill>
              </a:rPr>
              <a:t>posmatranom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vremenskom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periodu</a:t>
            </a:r>
            <a:r>
              <a:rPr lang="en-US" dirty="0" smtClean="0">
                <a:solidFill>
                  <a:schemeClr val="bg1"/>
                </a:solidFill>
              </a:rPr>
              <a:t>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Koji </a:t>
            </a:r>
            <a:r>
              <a:rPr lang="en-US" dirty="0" err="1" smtClean="0">
                <a:solidFill>
                  <a:schemeClr val="bg1"/>
                </a:solidFill>
              </a:rPr>
              <a:t>žanr</a:t>
            </a:r>
            <a:r>
              <a:rPr lang="en-US" dirty="0" smtClean="0">
                <a:solidFill>
                  <a:schemeClr val="bg1"/>
                </a:solidFill>
              </a:rPr>
              <a:t> video </a:t>
            </a:r>
            <a:r>
              <a:rPr lang="en-US" dirty="0" err="1" smtClean="0">
                <a:solidFill>
                  <a:schemeClr val="bg1"/>
                </a:solidFill>
              </a:rPr>
              <a:t>igre</a:t>
            </a:r>
            <a:r>
              <a:rPr lang="en-US" dirty="0" smtClean="0">
                <a:solidFill>
                  <a:schemeClr val="bg1"/>
                </a:solidFill>
              </a:rPr>
              <a:t> je </a:t>
            </a:r>
            <a:r>
              <a:rPr lang="en-US" dirty="0" err="1" smtClean="0">
                <a:solidFill>
                  <a:schemeClr val="bg1"/>
                </a:solidFill>
              </a:rPr>
              <a:t>prenosio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najveći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broj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autora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73510" y="1770665"/>
            <a:ext cx="6024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76060" y="1799851"/>
            <a:ext cx="5563312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u="sng" dirty="0" smtClean="0">
                <a:solidFill>
                  <a:schemeClr val="bg1"/>
                </a:solidFill>
              </a:rPr>
              <a:t>Milana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Koje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video </a:t>
            </a:r>
            <a:r>
              <a:rPr lang="en-US" dirty="0" err="1">
                <a:solidFill>
                  <a:schemeClr val="bg1"/>
                </a:solidFill>
              </a:rPr>
              <a:t>igre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prenošene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najveći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broj</a:t>
            </a:r>
            <a:r>
              <a:rPr lang="en-US" dirty="0">
                <a:solidFill>
                  <a:schemeClr val="bg1"/>
                </a:solidFill>
              </a:rPr>
              <a:t> sati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Za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svaki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žanr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odrediti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prosječno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trajanje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prenosa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Za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svaku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igru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odrediti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koliko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različitih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autora</a:t>
            </a:r>
            <a:r>
              <a:rPr lang="en-US" dirty="0" smtClean="0">
                <a:solidFill>
                  <a:schemeClr val="bg1"/>
                </a:solidFill>
              </a:rPr>
              <a:t> je </a:t>
            </a:r>
            <a:r>
              <a:rPr lang="en-US" dirty="0" err="1" smtClean="0">
                <a:solidFill>
                  <a:schemeClr val="bg1"/>
                </a:solidFill>
              </a:rPr>
              <a:t>igralo</a:t>
            </a:r>
            <a:r>
              <a:rPr lang="en-US" dirty="0" smtClean="0">
                <a:solidFill>
                  <a:schemeClr val="bg1"/>
                </a:solidFill>
              </a:rPr>
              <a:t> u bar </a:t>
            </a:r>
            <a:r>
              <a:rPr lang="en-US" dirty="0" err="1" smtClean="0">
                <a:solidFill>
                  <a:schemeClr val="bg1"/>
                </a:solidFill>
              </a:rPr>
              <a:t>jednom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prenosu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Koliki</a:t>
            </a:r>
            <a:r>
              <a:rPr lang="en-US" dirty="0">
                <a:solidFill>
                  <a:schemeClr val="bg1"/>
                </a:solidFill>
              </a:rPr>
              <a:t> je </a:t>
            </a:r>
            <a:r>
              <a:rPr lang="en-US" dirty="0" err="1">
                <a:solidFill>
                  <a:schemeClr val="bg1"/>
                </a:solidFill>
              </a:rPr>
              <a:t>prosjek</a:t>
            </a:r>
            <a:r>
              <a:rPr lang="en-US" dirty="0">
                <a:solidFill>
                  <a:schemeClr val="bg1"/>
                </a:solidFill>
              </a:rPr>
              <a:t>, minimum, </a:t>
            </a:r>
            <a:r>
              <a:rPr lang="en-US" dirty="0" err="1">
                <a:solidFill>
                  <a:schemeClr val="bg1"/>
                </a:solidFill>
              </a:rPr>
              <a:t>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maksimum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prosječnog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broja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gledalaca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prenosa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svaku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igru</a:t>
            </a:r>
            <a:r>
              <a:rPr lang="en-US" dirty="0" smtClean="0">
                <a:solidFill>
                  <a:schemeClr val="bg1"/>
                </a:solidFill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>
                <a:solidFill>
                  <a:schemeClr val="bg1"/>
                </a:solidFill>
              </a:rPr>
              <a:t>Koje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igre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su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još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igrali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autori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koji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su</a:t>
            </a:r>
            <a:r>
              <a:rPr lang="en-US" dirty="0" smtClean="0">
                <a:solidFill>
                  <a:schemeClr val="bg1"/>
                </a:solidFill>
              </a:rPr>
              <a:t> u bar </a:t>
            </a:r>
            <a:r>
              <a:rPr lang="en-US" dirty="0" err="1" smtClean="0">
                <a:solidFill>
                  <a:schemeClr val="bg1"/>
                </a:solidFill>
              </a:rPr>
              <a:t>jednom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prenosu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igrali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igru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Dota</a:t>
            </a:r>
            <a:r>
              <a:rPr lang="en-US" dirty="0" smtClean="0">
                <a:solidFill>
                  <a:schemeClr val="bg1"/>
                </a:solidFill>
              </a:rPr>
              <a:t> 2?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20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="" xmlns:a16="http://schemas.microsoft.com/office/drawing/2014/main" id="{4CA138CE-632D-4A1E-B5DE-8ECCCE49EC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5" name="object 3" descr="Blue rectangle">
            <a:extLst>
              <a:ext uri="{FF2B5EF4-FFF2-40B4-BE49-F238E27FC236}">
                <a16:creationId xmlns="" xmlns:a16="http://schemas.microsoft.com/office/drawing/2014/main" id="{9206F938-D64B-410D-BE2D-847D78F81E4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8" name="Oval 47" descr="Beige oval">
            <a:extLst>
              <a:ext uri="{FF2B5EF4-FFF2-40B4-BE49-F238E27FC236}">
                <a16:creationId xmlns="" xmlns:a16="http://schemas.microsoft.com/office/drawing/2014/main" id="{7799BEE8-A94D-443E-9846-2D1F32C57944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 descr="Blue rectangle">
            <a:extLst>
              <a:ext uri="{FF2B5EF4-FFF2-40B4-BE49-F238E27FC236}">
                <a16:creationId xmlns="" xmlns:a16="http://schemas.microsoft.com/office/drawing/2014/main" id="{B743B096-6BB3-4330-9D5B-22EEBAF87BEE}"/>
              </a:ext>
            </a:extLst>
          </p:cNvPr>
          <p:cNvSpPr/>
          <p:nvPr/>
        </p:nvSpPr>
        <p:spPr>
          <a:xfrm>
            <a:off x="0" y="2770632"/>
            <a:ext cx="12192000" cy="10555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 descr="Blue circle">
            <a:extLst>
              <a:ext uri="{FF2B5EF4-FFF2-40B4-BE49-F238E27FC236}">
                <a16:creationId xmlns="" xmlns:a16="http://schemas.microsoft.com/office/drawing/2014/main" id="{48354ED0-9392-4301-B2D6-A5335876F77D}"/>
              </a:ext>
            </a:extLst>
          </p:cNvPr>
          <p:cNvSpPr/>
          <p:nvPr/>
        </p:nvSpPr>
        <p:spPr>
          <a:xfrm>
            <a:off x="448070" y="2534890"/>
            <a:ext cx="1699473" cy="16219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F1CE755E-A3DE-48FA-953D-4B2CFF013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0558CBCC-46BE-4654-9B01-07B35CF17C32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TIM 1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="" xmlns:a16="http://schemas.microsoft.com/office/drawing/2014/main" id="{D70BF709-D6E1-4AFF-A538-E9F7D1A452C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 bwMode="white">
          <a:xfrm>
            <a:off x="-66466" y="4285466"/>
            <a:ext cx="2728544" cy="48111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Vladislav </a:t>
            </a:r>
            <a:r>
              <a:rPr lang="en-US" sz="1800" dirty="0" err="1"/>
              <a:t>Maksimovi</a:t>
            </a:r>
            <a:r>
              <a:rPr lang="sr-Latn-RS" sz="1800" dirty="0"/>
              <a:t>ć</a:t>
            </a:r>
            <a:endParaRPr lang="en-US" sz="1800" dirty="0"/>
          </a:p>
        </p:txBody>
      </p:sp>
      <p:sp>
        <p:nvSpPr>
          <p:cNvPr id="49" name="object 6" descr="Beige rectangle">
            <a:extLst>
              <a:ext uri="{FF2B5EF4-FFF2-40B4-BE49-F238E27FC236}">
                <a16:creationId xmlns="" xmlns:a16="http://schemas.microsoft.com/office/drawing/2014/main" id="{E67B2D0F-2920-4165-BC82-05237362DABB}"/>
              </a:ext>
            </a:extLst>
          </p:cNvPr>
          <p:cNvSpPr/>
          <p:nvPr/>
        </p:nvSpPr>
        <p:spPr bwMode="ltGray">
          <a:xfrm>
            <a:off x="957250" y="1352775"/>
            <a:ext cx="1119199" cy="45719"/>
          </a:xfrm>
          <a:custGeom>
            <a:avLst/>
            <a:gdLst/>
            <a:ahLst/>
            <a:cxnLst/>
            <a:rect l="l" t="t" r="r" b="b"/>
            <a:pathLst>
              <a:path w="1934210">
                <a:moveTo>
                  <a:pt x="0" y="0"/>
                </a:moveTo>
                <a:lnTo>
                  <a:pt x="193360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9" name="Oval 28" descr="Beige circle">
            <a:extLst>
              <a:ext uri="{FF2B5EF4-FFF2-40B4-BE49-F238E27FC236}">
                <a16:creationId xmlns="" xmlns:a16="http://schemas.microsoft.com/office/drawing/2014/main" id="{23AE393F-46ED-4451-AACA-7EC20B0EE16F}"/>
              </a:ext>
            </a:extLst>
          </p:cNvPr>
          <p:cNvSpPr/>
          <p:nvPr/>
        </p:nvSpPr>
        <p:spPr>
          <a:xfrm>
            <a:off x="3274664" y="2395380"/>
            <a:ext cx="1903787" cy="18826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="" xmlns:a16="http://schemas.microsoft.com/office/drawing/2014/main" id="{626B61E1-9E50-4743-B8A0-06B7493CC62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9020" y="2678339"/>
            <a:ext cx="1321815" cy="1316736"/>
          </a:xfrm>
        </p:spPr>
      </p:pic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EB94AE0E-0EF5-4A34-9B78-F083A3A4F1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97138" y="4744668"/>
            <a:ext cx="2728544" cy="398297"/>
          </a:xfrm>
        </p:spPr>
        <p:txBody>
          <a:bodyPr/>
          <a:lstStyle/>
          <a:p>
            <a:r>
              <a:rPr lang="en-US" dirty="0" err="1"/>
              <a:t>Milana</a:t>
            </a:r>
            <a:r>
              <a:rPr lang="en-US" dirty="0"/>
              <a:t> </a:t>
            </a:r>
            <a:r>
              <a:rPr lang="en-US" dirty="0" err="1"/>
              <a:t>Todorovi</a:t>
            </a:r>
            <a:r>
              <a:rPr lang="sr-Latn-RS" dirty="0"/>
              <a:t>ć</a:t>
            </a:r>
            <a:endParaRPr lang="en-US" dirty="0"/>
          </a:p>
        </p:txBody>
      </p:sp>
      <p:sp>
        <p:nvSpPr>
          <p:cNvPr id="36" name="Oval 35" descr="Blue circle">
            <a:extLst>
              <a:ext uri="{FF2B5EF4-FFF2-40B4-BE49-F238E27FC236}">
                <a16:creationId xmlns="" xmlns:a16="http://schemas.microsoft.com/office/drawing/2014/main" id="{4317F52D-7590-433E-A81C-4785B5B63AAC}"/>
              </a:ext>
            </a:extLst>
          </p:cNvPr>
          <p:cNvSpPr/>
          <p:nvPr/>
        </p:nvSpPr>
        <p:spPr>
          <a:xfrm>
            <a:off x="9529922" y="2448889"/>
            <a:ext cx="1699473" cy="1621971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 Placeholder 41">
            <a:extLst>
              <a:ext uri="{FF2B5EF4-FFF2-40B4-BE49-F238E27FC236}">
                <a16:creationId xmlns="" xmlns:a16="http://schemas.microsoft.com/office/drawing/2014/main" id="{A5C00417-A1E3-409C-B910-A80A65A0035A}"/>
              </a:ext>
            </a:extLst>
          </p:cNvPr>
          <p:cNvSpPr txBox="1">
            <a:spLocks/>
          </p:cNvSpPr>
          <p:nvPr/>
        </p:nvSpPr>
        <p:spPr bwMode="white">
          <a:xfrm>
            <a:off x="9015386" y="4199465"/>
            <a:ext cx="2728544" cy="4811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sr-Latn-RS" sz="1800" dirty="0"/>
              <a:t>Nemanja </a:t>
            </a:r>
            <a:r>
              <a:rPr lang="sr-Latn-RS" sz="1800" dirty="0" err="1"/>
              <a:t>Pualić</a:t>
            </a:r>
            <a:endParaRPr lang="en-US" sz="1800" dirty="0"/>
          </a:p>
        </p:txBody>
      </p:sp>
      <p:sp>
        <p:nvSpPr>
          <p:cNvPr id="41" name="Oval 40" descr="Beige circle">
            <a:extLst>
              <a:ext uri="{FF2B5EF4-FFF2-40B4-BE49-F238E27FC236}">
                <a16:creationId xmlns="" xmlns:a16="http://schemas.microsoft.com/office/drawing/2014/main" id="{0892817F-B693-463C-A8D5-01CDA88159A9}"/>
              </a:ext>
            </a:extLst>
          </p:cNvPr>
          <p:cNvSpPr/>
          <p:nvPr/>
        </p:nvSpPr>
        <p:spPr>
          <a:xfrm>
            <a:off x="6318645" y="2395380"/>
            <a:ext cx="1903787" cy="18826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 Placeholder 14">
            <a:extLst>
              <a:ext uri="{FF2B5EF4-FFF2-40B4-BE49-F238E27FC236}">
                <a16:creationId xmlns="" xmlns:a16="http://schemas.microsoft.com/office/drawing/2014/main" id="{50C80E5E-958A-4EF4-A7AC-1B2D378BA1B6}"/>
              </a:ext>
            </a:extLst>
          </p:cNvPr>
          <p:cNvSpPr txBox="1">
            <a:spLocks/>
          </p:cNvSpPr>
          <p:nvPr/>
        </p:nvSpPr>
        <p:spPr>
          <a:xfrm>
            <a:off x="5841119" y="4744668"/>
            <a:ext cx="2728544" cy="398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  Ana Peri</a:t>
            </a:r>
            <a:r>
              <a:rPr lang="sr-Latn-RS" dirty="0"/>
              <a:t>š</a:t>
            </a:r>
            <a:r>
              <a:rPr lang="en-US" dirty="0" err="1"/>
              <a:t>i</a:t>
            </a:r>
            <a:r>
              <a:rPr lang="sr-Latn-RS" dirty="0"/>
              <a:t>ć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E88387BF-D689-4C0A-9F9F-281323D8C6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673" y="2557960"/>
            <a:ext cx="1390105" cy="13901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D282F06B-7E26-42A4-93A3-CD01E71F43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960" y="2508032"/>
            <a:ext cx="1647155" cy="1647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5776B6D-EB43-429D-9625-04E6A45949E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668" y="2556699"/>
            <a:ext cx="1578352" cy="1578352"/>
          </a:xfrm>
          <a:prstGeom prst="rect">
            <a:avLst/>
          </a:prstGeom>
        </p:spPr>
      </p:pic>
      <p:sp>
        <p:nvSpPr>
          <p:cNvPr id="22" name="object 6" descr="Beige rectangle">
            <a:extLst>
              <a:ext uri="{FF2B5EF4-FFF2-40B4-BE49-F238E27FC236}">
                <a16:creationId xmlns="" xmlns:a16="http://schemas.microsoft.com/office/drawing/2014/main" id="{9BB1CC8E-FDDA-40BA-9EE4-C48671A91744}"/>
              </a:ext>
            </a:extLst>
          </p:cNvPr>
          <p:cNvSpPr/>
          <p:nvPr/>
        </p:nvSpPr>
        <p:spPr bwMode="ltGray">
          <a:xfrm>
            <a:off x="472350" y="6307865"/>
            <a:ext cx="780201" cy="57698"/>
          </a:xfrm>
          <a:custGeom>
            <a:avLst/>
            <a:gdLst/>
            <a:ahLst/>
            <a:cxnLst/>
            <a:rect l="l" t="t" r="r" b="b"/>
            <a:pathLst>
              <a:path w="1934210">
                <a:moveTo>
                  <a:pt x="0" y="0"/>
                </a:moveTo>
                <a:lnTo>
                  <a:pt x="1933600" y="0"/>
                </a:lnTo>
              </a:path>
            </a:pathLst>
          </a:custGeom>
          <a:ln w="54863">
            <a:solidFill>
              <a:srgbClr val="64B2C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4" name="object 6" descr="Beige rectangle">
            <a:extLst>
              <a:ext uri="{FF2B5EF4-FFF2-40B4-BE49-F238E27FC236}">
                <a16:creationId xmlns="" xmlns:a16="http://schemas.microsoft.com/office/drawing/2014/main" id="{941A44F0-0F2C-414A-A57B-7F6691730D06}"/>
              </a:ext>
            </a:extLst>
          </p:cNvPr>
          <p:cNvSpPr/>
          <p:nvPr/>
        </p:nvSpPr>
        <p:spPr bwMode="ltGray">
          <a:xfrm>
            <a:off x="3654806" y="6307865"/>
            <a:ext cx="780201" cy="57698"/>
          </a:xfrm>
          <a:custGeom>
            <a:avLst/>
            <a:gdLst/>
            <a:ahLst/>
            <a:cxnLst/>
            <a:rect l="l" t="t" r="r" b="b"/>
            <a:pathLst>
              <a:path w="1934210">
                <a:moveTo>
                  <a:pt x="0" y="0"/>
                </a:moveTo>
                <a:lnTo>
                  <a:pt x="193360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8B42B755-82BD-4D72-9040-B51A37F38136}"/>
              </a:ext>
            </a:extLst>
          </p:cNvPr>
          <p:cNvSpPr txBox="1"/>
          <p:nvPr/>
        </p:nvSpPr>
        <p:spPr>
          <a:xfrm>
            <a:off x="4501473" y="6153976"/>
            <a:ext cx="3189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TIM 1.2: Vladislav, Nemanja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15659643-542A-4A2B-99A5-B19B1699F3A2}"/>
              </a:ext>
            </a:extLst>
          </p:cNvPr>
          <p:cNvSpPr txBox="1"/>
          <p:nvPr/>
        </p:nvSpPr>
        <p:spPr>
          <a:xfrm>
            <a:off x="1345944" y="6153976"/>
            <a:ext cx="3189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TIM 1.1: Ana, </a:t>
            </a:r>
            <a:r>
              <a:rPr lang="en-US" sz="1400" dirty="0" err="1">
                <a:solidFill>
                  <a:schemeClr val="bg1"/>
                </a:solidFill>
              </a:rPr>
              <a:t>Milana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90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42" grpId="0" build="p"/>
      <p:bldP spid="29" grpId="0" animBg="1"/>
      <p:bldP spid="15" grpId="0" build="p"/>
      <p:bldP spid="36" grpId="0" animBg="1"/>
      <p:bldP spid="37" grpId="0"/>
      <p:bldP spid="41" grpId="0" animBg="1"/>
      <p:bldP spid="4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999C836F-CE64-4B77-8264-411C64F28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184142" cy="6858000"/>
          </a:xfrm>
          <a:prstGeom prst="rect">
            <a:avLst/>
          </a:prstGeom>
        </p:spPr>
      </p:pic>
      <p:sp>
        <p:nvSpPr>
          <p:cNvPr id="5" name="object 3" descr="Beige rectangle">
            <a:extLst>
              <a:ext uri="{FF2B5EF4-FFF2-40B4-BE49-F238E27FC236}">
                <a16:creationId xmlns="" xmlns:a16="http://schemas.microsoft.com/office/drawing/2014/main" id="{DCF29767-6635-4A46-AB77-672CC90C6FBE}"/>
              </a:ext>
            </a:extLst>
          </p:cNvPr>
          <p:cNvSpPr/>
          <p:nvPr/>
        </p:nvSpPr>
        <p:spPr>
          <a:xfrm>
            <a:off x="8181340" y="1359001"/>
            <a:ext cx="4010660" cy="4194074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bject 6" descr="Blue rectangle">
            <a:extLst>
              <a:ext uri="{FF2B5EF4-FFF2-40B4-BE49-F238E27FC236}">
                <a16:creationId xmlns="" xmlns:a16="http://schemas.microsoft.com/office/drawing/2014/main" id="{9FABC344-E043-45BE-8588-06C658DBCE70}"/>
              </a:ext>
            </a:extLst>
          </p:cNvPr>
          <p:cNvSpPr/>
          <p:nvPr/>
        </p:nvSpPr>
        <p:spPr>
          <a:xfrm>
            <a:off x="5502275" y="1692008"/>
            <a:ext cx="6689725" cy="3528060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5C5720-51D4-4632-91CD-936B8AB96750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5823884" y="2982906"/>
            <a:ext cx="5644959" cy="733417"/>
          </a:xfr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chemeClr val="bg1"/>
                </a:solidFill>
              </a:rPr>
              <a:t>Opis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skupa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podataka</a:t>
            </a:r>
            <a:endParaRPr lang="en-US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24D506CC-0185-443E-82C7-1600C21D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object 9" descr="Beige rectangle">
            <a:extLst>
              <a:ext uri="{FF2B5EF4-FFF2-40B4-BE49-F238E27FC236}">
                <a16:creationId xmlns="" xmlns:a16="http://schemas.microsoft.com/office/drawing/2014/main" id="{02C6628C-972C-4717-AAF3-D882B30F6658}"/>
              </a:ext>
            </a:extLst>
          </p:cNvPr>
          <p:cNvSpPr/>
          <p:nvPr/>
        </p:nvSpPr>
        <p:spPr bwMode="white">
          <a:xfrm>
            <a:off x="5823886" y="3816762"/>
            <a:ext cx="4595241" cy="100897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94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6BEA899C-EF1C-4F91-A402-D473BBDF4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bject 3" descr="Blue rectangle">
            <a:extLst>
              <a:ext uri="{FF2B5EF4-FFF2-40B4-BE49-F238E27FC236}">
                <a16:creationId xmlns="" xmlns:a16="http://schemas.microsoft.com/office/drawing/2014/main" id="{C57C23D3-BDE9-4F03-AF3B-506952E5CC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="" xmlns:a16="http://schemas.microsoft.com/office/drawing/2014/main" id="{B86AAD3D-9EE3-44B3-98B3-85971512F5D6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957250" y="536576"/>
            <a:ext cx="2188621" cy="749300"/>
          </a:xfrm>
        </p:spPr>
        <p:txBody>
          <a:bodyPr/>
          <a:lstStyle/>
          <a:p>
            <a:r>
              <a:rPr lang="en-US" sz="3200" dirty="0" err="1">
                <a:solidFill>
                  <a:schemeClr val="bg1"/>
                </a:solidFill>
              </a:rPr>
              <a:t>Opis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bject 6" descr="Beige rectangle">
            <a:extLst>
              <a:ext uri="{FF2B5EF4-FFF2-40B4-BE49-F238E27FC236}">
                <a16:creationId xmlns="" xmlns:a16="http://schemas.microsoft.com/office/drawing/2014/main" id="{62A3835F-9455-4173-B878-6D07565D05ED}"/>
              </a:ext>
            </a:extLst>
          </p:cNvPr>
          <p:cNvSpPr/>
          <p:nvPr/>
        </p:nvSpPr>
        <p:spPr bwMode="ltGray">
          <a:xfrm>
            <a:off x="957251" y="1352775"/>
            <a:ext cx="1100150" cy="75975"/>
          </a:xfrm>
          <a:custGeom>
            <a:avLst/>
            <a:gdLst/>
            <a:ahLst/>
            <a:cxnLst/>
            <a:rect l="l" t="t" r="r" b="b"/>
            <a:pathLst>
              <a:path w="1934210">
                <a:moveTo>
                  <a:pt x="0" y="0"/>
                </a:moveTo>
                <a:lnTo>
                  <a:pt x="193360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57250" y="1859302"/>
            <a:ext cx="10718442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https://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www.kaggle.com/nikdavis/steam-store-games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Skup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podataka</a:t>
            </a:r>
            <a:r>
              <a:rPr lang="en-US" dirty="0" smtClean="0">
                <a:solidFill>
                  <a:schemeClr val="bg1"/>
                </a:solidFill>
              </a:rPr>
              <a:t> o video </a:t>
            </a:r>
            <a:r>
              <a:rPr lang="en-US" dirty="0" err="1" smtClean="0">
                <a:solidFill>
                  <a:schemeClr val="bg1"/>
                </a:solidFill>
              </a:rPr>
              <a:t>igrama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prikupljen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sa</a:t>
            </a:r>
            <a:r>
              <a:rPr lang="en-US" dirty="0" smtClean="0">
                <a:solidFill>
                  <a:schemeClr val="bg1"/>
                </a:solidFill>
              </a:rPr>
              <a:t> Steam-a. Steam je </a:t>
            </a:r>
            <a:r>
              <a:rPr lang="en-US" dirty="0" err="1" smtClean="0">
                <a:solidFill>
                  <a:schemeClr val="bg1"/>
                </a:solidFill>
              </a:rPr>
              <a:t>platforma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za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distribuciju</a:t>
            </a:r>
            <a:r>
              <a:rPr lang="en-US" dirty="0" smtClean="0">
                <a:solidFill>
                  <a:schemeClr val="bg1"/>
                </a:solidFill>
              </a:rPr>
              <a:t> video </a:t>
            </a:r>
            <a:r>
              <a:rPr lang="en-US" dirty="0" err="1" smtClean="0">
                <a:solidFill>
                  <a:schemeClr val="bg1"/>
                </a:solidFill>
              </a:rPr>
              <a:t>igara</a:t>
            </a:r>
            <a:r>
              <a:rPr lang="en-US" dirty="0" smtClean="0">
                <a:solidFill>
                  <a:schemeClr val="bg1"/>
                </a:solidFill>
              </a:rPr>
              <a:t>. </a:t>
            </a:r>
            <a:r>
              <a:rPr lang="en-US" dirty="0" err="1" smtClean="0">
                <a:solidFill>
                  <a:schemeClr val="bg1"/>
                </a:solidFill>
              </a:rPr>
              <a:t>Skup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sadrži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podatke</a:t>
            </a:r>
            <a:r>
              <a:rPr lang="en-US" dirty="0" smtClean="0">
                <a:solidFill>
                  <a:schemeClr val="bg1"/>
                </a:solidFill>
              </a:rPr>
              <a:t> o 27000 </a:t>
            </a:r>
            <a:r>
              <a:rPr lang="en-US" dirty="0" err="1" smtClean="0">
                <a:solidFill>
                  <a:schemeClr val="bg1"/>
                </a:solidFill>
              </a:rPr>
              <a:t>igara</a:t>
            </a:r>
            <a:r>
              <a:rPr lang="en-US" dirty="0" smtClean="0">
                <a:solidFill>
                  <a:schemeClr val="bg1"/>
                </a:solidFill>
              </a:rPr>
              <a:t>. </a:t>
            </a:r>
            <a:r>
              <a:rPr lang="en-US" dirty="0" err="1" smtClean="0">
                <a:solidFill>
                  <a:schemeClr val="bg1"/>
                </a:solidFill>
              </a:rPr>
              <a:t>Biće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korištena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datoteka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osnovnim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podacima</a:t>
            </a:r>
            <a:r>
              <a:rPr lang="en-US" dirty="0" smtClean="0">
                <a:solidFill>
                  <a:schemeClr val="bg1"/>
                </a:solidFill>
              </a:rPr>
              <a:t> o </a:t>
            </a:r>
            <a:r>
              <a:rPr lang="en-US" dirty="0" err="1" smtClean="0">
                <a:solidFill>
                  <a:schemeClr val="bg1"/>
                </a:solidFill>
              </a:rPr>
              <a:t>igrama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koja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sadrži</a:t>
            </a:r>
            <a:r>
              <a:rPr lang="en-US" dirty="0" smtClean="0">
                <a:solidFill>
                  <a:schemeClr val="bg1"/>
                </a:solidFill>
              </a:rPr>
              <a:t> 18 </a:t>
            </a:r>
            <a:r>
              <a:rPr lang="en-US" dirty="0" err="1" smtClean="0">
                <a:solidFill>
                  <a:schemeClr val="bg1"/>
                </a:solidFill>
              </a:rPr>
              <a:t>atributa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https://clivecast.github.io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/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Twitch je </a:t>
            </a:r>
            <a:r>
              <a:rPr lang="en-US" dirty="0" err="1" smtClean="0">
                <a:solidFill>
                  <a:schemeClr val="bg1"/>
                </a:solidFill>
              </a:rPr>
              <a:t>platforma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za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prenošenje</a:t>
            </a:r>
            <a:r>
              <a:rPr lang="en-US" dirty="0" smtClean="0">
                <a:solidFill>
                  <a:schemeClr val="bg1"/>
                </a:solidFill>
              </a:rPr>
              <a:t> video </a:t>
            </a:r>
            <a:r>
              <a:rPr lang="en-US" dirty="0" err="1" smtClean="0">
                <a:solidFill>
                  <a:schemeClr val="bg1"/>
                </a:solidFill>
              </a:rPr>
              <a:t>materijala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uživo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sa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fokusom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na</a:t>
            </a:r>
            <a:r>
              <a:rPr lang="en-US" dirty="0" smtClean="0">
                <a:solidFill>
                  <a:schemeClr val="bg1"/>
                </a:solidFill>
              </a:rPr>
              <a:t> video </a:t>
            </a:r>
            <a:r>
              <a:rPr lang="en-US" dirty="0" err="1" smtClean="0">
                <a:solidFill>
                  <a:schemeClr val="bg1"/>
                </a:solidFill>
              </a:rPr>
              <a:t>igre</a:t>
            </a:r>
            <a:r>
              <a:rPr lang="en-US" dirty="0" smtClean="0">
                <a:solidFill>
                  <a:schemeClr val="bg1"/>
                </a:solidFill>
              </a:rPr>
              <a:t>. </a:t>
            </a:r>
            <a:r>
              <a:rPr lang="en-US" dirty="0" err="1" smtClean="0">
                <a:solidFill>
                  <a:schemeClr val="bg1"/>
                </a:solidFill>
              </a:rPr>
              <a:t>Skup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podataka</a:t>
            </a:r>
            <a:r>
              <a:rPr lang="en-US" dirty="0" smtClean="0">
                <a:solidFill>
                  <a:schemeClr val="bg1"/>
                </a:solidFill>
              </a:rPr>
              <a:t> je </a:t>
            </a:r>
            <a:r>
              <a:rPr lang="en-US" dirty="0" err="1" smtClean="0">
                <a:solidFill>
                  <a:schemeClr val="bg1"/>
                </a:solidFill>
              </a:rPr>
              <a:t>sastavljen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tako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što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su</a:t>
            </a:r>
            <a:r>
              <a:rPr lang="en-US" dirty="0" smtClean="0">
                <a:solidFill>
                  <a:schemeClr val="bg1"/>
                </a:solidFill>
              </a:rPr>
              <a:t> u </a:t>
            </a:r>
            <a:r>
              <a:rPr lang="en-US" dirty="0" err="1" smtClean="0">
                <a:solidFill>
                  <a:schemeClr val="bg1"/>
                </a:solidFill>
              </a:rPr>
              <a:t>periodu</a:t>
            </a:r>
            <a:r>
              <a:rPr lang="en-US" dirty="0" smtClean="0">
                <a:solidFill>
                  <a:schemeClr val="bg1"/>
                </a:solidFill>
              </a:rPr>
              <a:t> od 1. do 28. </a:t>
            </a:r>
            <a:r>
              <a:rPr lang="en-US" dirty="0" err="1" smtClean="0">
                <a:solidFill>
                  <a:schemeClr val="bg1"/>
                </a:solidFill>
              </a:rPr>
              <a:t>februara</a:t>
            </a:r>
            <a:r>
              <a:rPr lang="en-US" dirty="0" smtClean="0">
                <a:solidFill>
                  <a:schemeClr val="bg1"/>
                </a:solidFill>
              </a:rPr>
              <a:t> 2015. </a:t>
            </a:r>
            <a:r>
              <a:rPr lang="en-US" dirty="0" err="1" smtClean="0">
                <a:solidFill>
                  <a:schemeClr val="bg1"/>
                </a:solidFill>
              </a:rPr>
              <a:t>godine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svakih</a:t>
            </a:r>
            <a:r>
              <a:rPr lang="en-US" dirty="0" smtClean="0">
                <a:solidFill>
                  <a:schemeClr val="bg1"/>
                </a:solidFill>
              </a:rPr>
              <a:t> 5 </a:t>
            </a:r>
            <a:r>
              <a:rPr lang="en-US" dirty="0" err="1" smtClean="0">
                <a:solidFill>
                  <a:schemeClr val="bg1"/>
                </a:solidFill>
              </a:rPr>
              <a:t>minuta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prikupljani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podaci</a:t>
            </a:r>
            <a:r>
              <a:rPr lang="en-US" dirty="0" smtClean="0">
                <a:solidFill>
                  <a:schemeClr val="bg1"/>
                </a:solidFill>
              </a:rPr>
              <a:t> o </a:t>
            </a:r>
            <a:r>
              <a:rPr lang="en-US" dirty="0" err="1" smtClean="0">
                <a:solidFill>
                  <a:schemeClr val="bg1"/>
                </a:solidFill>
              </a:rPr>
              <a:t>svim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aktivnim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prenosima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na</a:t>
            </a:r>
            <a:r>
              <a:rPr lang="en-US" dirty="0" smtClean="0">
                <a:solidFill>
                  <a:schemeClr val="bg1"/>
                </a:solidFill>
              </a:rPr>
              <a:t> Twitch-u. </a:t>
            </a:r>
            <a:r>
              <a:rPr lang="en-US" dirty="0" err="1" smtClean="0">
                <a:solidFill>
                  <a:schemeClr val="bg1"/>
                </a:solidFill>
              </a:rPr>
              <a:t>Podaci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prikupljeni</a:t>
            </a:r>
            <a:r>
              <a:rPr lang="en-US" dirty="0" smtClean="0">
                <a:solidFill>
                  <a:schemeClr val="bg1"/>
                </a:solidFill>
              </a:rPr>
              <a:t> u </a:t>
            </a:r>
            <a:r>
              <a:rPr lang="en-US" dirty="0" err="1" smtClean="0">
                <a:solidFill>
                  <a:schemeClr val="bg1"/>
                </a:solidFill>
              </a:rPr>
              <a:t>jednom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trenutku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posmatranja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upisani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su</a:t>
            </a:r>
            <a:r>
              <a:rPr lang="en-US" dirty="0" smtClean="0">
                <a:solidFill>
                  <a:schemeClr val="bg1"/>
                </a:solidFill>
              </a:rPr>
              <a:t> u </a:t>
            </a:r>
            <a:r>
              <a:rPr lang="en-US" dirty="0" err="1" smtClean="0">
                <a:solidFill>
                  <a:schemeClr val="bg1"/>
                </a:solidFill>
              </a:rPr>
              <a:t>jednu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datoteku</a:t>
            </a:r>
            <a:r>
              <a:rPr lang="en-US" dirty="0" smtClean="0">
                <a:solidFill>
                  <a:schemeClr val="bg1"/>
                </a:solidFill>
              </a:rPr>
              <a:t>, a </a:t>
            </a:r>
            <a:r>
              <a:rPr lang="en-US" dirty="0" err="1" smtClean="0">
                <a:solidFill>
                  <a:schemeClr val="bg1"/>
                </a:solidFill>
              </a:rPr>
              <a:t>trenutak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posmatranja</a:t>
            </a:r>
            <a:r>
              <a:rPr lang="en-US" dirty="0" smtClean="0">
                <a:solidFill>
                  <a:schemeClr val="bg1"/>
                </a:solidFill>
              </a:rPr>
              <a:t> je </a:t>
            </a:r>
            <a:r>
              <a:rPr lang="en-US" dirty="0" err="1" smtClean="0">
                <a:solidFill>
                  <a:schemeClr val="bg1"/>
                </a:solidFill>
              </a:rPr>
              <a:t>sadržan</a:t>
            </a:r>
            <a:r>
              <a:rPr lang="en-US" dirty="0" smtClean="0">
                <a:solidFill>
                  <a:schemeClr val="bg1"/>
                </a:solidFill>
              </a:rPr>
              <a:t> u </a:t>
            </a:r>
            <a:r>
              <a:rPr lang="en-US" dirty="0" err="1" smtClean="0">
                <a:solidFill>
                  <a:schemeClr val="bg1"/>
                </a:solidFill>
              </a:rPr>
              <a:t>nazivu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datoteke</a:t>
            </a:r>
            <a:r>
              <a:rPr lang="en-US" dirty="0" smtClean="0">
                <a:solidFill>
                  <a:schemeClr val="bg1"/>
                </a:solidFill>
              </a:rPr>
              <a:t>. </a:t>
            </a:r>
            <a:r>
              <a:rPr lang="en-US" dirty="0" err="1" smtClean="0">
                <a:solidFill>
                  <a:schemeClr val="bg1"/>
                </a:solidFill>
              </a:rPr>
              <a:t>Podaci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uključuju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trenutni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broj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gledalaca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prenosa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podatke</a:t>
            </a:r>
            <a:r>
              <a:rPr lang="en-US" dirty="0" smtClean="0">
                <a:solidFill>
                  <a:schemeClr val="bg1"/>
                </a:solidFill>
              </a:rPr>
              <a:t> o </a:t>
            </a:r>
            <a:r>
              <a:rPr lang="en-US" dirty="0" err="1" smtClean="0">
                <a:solidFill>
                  <a:schemeClr val="bg1"/>
                </a:solidFill>
              </a:rPr>
              <a:t>autoru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prenosa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kao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naziv</a:t>
            </a:r>
            <a:r>
              <a:rPr lang="en-US" dirty="0" smtClean="0">
                <a:solidFill>
                  <a:schemeClr val="bg1"/>
                </a:solidFill>
              </a:rPr>
              <a:t> video </a:t>
            </a:r>
            <a:r>
              <a:rPr lang="en-US" dirty="0" err="1" smtClean="0">
                <a:solidFill>
                  <a:schemeClr val="bg1"/>
                </a:solidFill>
              </a:rPr>
              <a:t>igre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koja</a:t>
            </a:r>
            <a:r>
              <a:rPr lang="en-US" dirty="0" smtClean="0">
                <a:solidFill>
                  <a:schemeClr val="bg1"/>
                </a:solidFill>
              </a:rPr>
              <a:t> se </a:t>
            </a:r>
            <a:r>
              <a:rPr lang="en-US" dirty="0" err="1" smtClean="0">
                <a:solidFill>
                  <a:schemeClr val="bg1"/>
                </a:solidFill>
              </a:rPr>
              <a:t>igra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prenosu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92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 descr="Beige rectangle">
            <a:extLst>
              <a:ext uri="{FF2B5EF4-FFF2-40B4-BE49-F238E27FC236}">
                <a16:creationId xmlns="" xmlns:a16="http://schemas.microsoft.com/office/drawing/2014/main" id="{DCF29767-6635-4A46-AB77-672CC90C6FBE}"/>
              </a:ext>
            </a:extLst>
          </p:cNvPr>
          <p:cNvSpPr/>
          <p:nvPr/>
        </p:nvSpPr>
        <p:spPr>
          <a:xfrm>
            <a:off x="8181340" y="1359001"/>
            <a:ext cx="4010660" cy="4194074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bject 6" descr="Blue rectangle">
            <a:extLst>
              <a:ext uri="{FF2B5EF4-FFF2-40B4-BE49-F238E27FC236}">
                <a16:creationId xmlns="" xmlns:a16="http://schemas.microsoft.com/office/drawing/2014/main" id="{9FABC344-E043-45BE-8588-06C658DBCE70}"/>
              </a:ext>
            </a:extLst>
          </p:cNvPr>
          <p:cNvSpPr/>
          <p:nvPr/>
        </p:nvSpPr>
        <p:spPr>
          <a:xfrm>
            <a:off x="5502275" y="1692008"/>
            <a:ext cx="6689725" cy="3528060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24D506CC-0185-443E-82C7-1600C21D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5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58AFBE2E-32AF-469F-BF32-DBB419549349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5823885" y="2982905"/>
            <a:ext cx="5308306" cy="879575"/>
          </a:xfr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chemeClr val="bg1"/>
                </a:solidFill>
              </a:rPr>
              <a:t>Semantika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kolona</a:t>
            </a:r>
            <a:endParaRPr lang="en-US" sz="3600" dirty="0"/>
          </a:p>
        </p:txBody>
      </p:sp>
      <p:sp>
        <p:nvSpPr>
          <p:cNvPr id="13" name="object 9" descr="Beige rectangle">
            <a:extLst>
              <a:ext uri="{FF2B5EF4-FFF2-40B4-BE49-F238E27FC236}">
                <a16:creationId xmlns="" xmlns:a16="http://schemas.microsoft.com/office/drawing/2014/main" id="{7CC897B1-47E6-4F0B-BF7E-002D545FD164}"/>
              </a:ext>
            </a:extLst>
          </p:cNvPr>
          <p:cNvSpPr/>
          <p:nvPr/>
        </p:nvSpPr>
        <p:spPr bwMode="white">
          <a:xfrm>
            <a:off x="5823886" y="3816762"/>
            <a:ext cx="4010661" cy="168009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3382DA1-A8F5-44D9-99A2-90307D9238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6308"/>
            <a:ext cx="4526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8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1B5AC91-53AD-420F-92A0-119AD6596F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bject 3" descr="Blue rectangle">
            <a:extLst>
              <a:ext uri="{FF2B5EF4-FFF2-40B4-BE49-F238E27FC236}">
                <a16:creationId xmlns="" xmlns:a16="http://schemas.microsoft.com/office/drawing/2014/main" id="{C57C23D3-BDE9-4F03-AF3B-506952E5CC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 anchor="t"/>
          <a:lstStyle/>
          <a:p>
            <a:pPr lvl="0" rtl="0"/>
            <a:endParaRPr lang="en-US" dirty="0"/>
          </a:p>
        </p:txBody>
      </p:sp>
      <p:sp>
        <p:nvSpPr>
          <p:cNvPr id="9" name="Title 3">
            <a:extLst>
              <a:ext uri="{FF2B5EF4-FFF2-40B4-BE49-F238E27FC236}">
                <a16:creationId xmlns="" xmlns:a16="http://schemas.microsoft.com/office/drawing/2014/main" id="{E046D169-0E97-4159-9237-9F255814934C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69515" y="386002"/>
            <a:ext cx="8889782" cy="1325563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Semantika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kolona</a:t>
            </a:r>
            <a:r>
              <a:rPr lang="en-US" dirty="0" smtClean="0">
                <a:solidFill>
                  <a:schemeClr val="bg1"/>
                </a:solidFill>
              </a:rPr>
              <a:t> – </a:t>
            </a:r>
            <a:r>
              <a:rPr lang="en-US" dirty="0" err="1" smtClean="0">
                <a:solidFill>
                  <a:schemeClr val="bg1"/>
                </a:solidFill>
              </a:rPr>
              <a:t>podaci</a:t>
            </a:r>
            <a:r>
              <a:rPr lang="en-US" dirty="0" smtClean="0">
                <a:solidFill>
                  <a:schemeClr val="bg1"/>
                </a:solidFill>
              </a:rPr>
              <a:t> o video </a:t>
            </a:r>
            <a:r>
              <a:rPr lang="en-US" dirty="0" err="1" smtClean="0">
                <a:solidFill>
                  <a:schemeClr val="bg1"/>
                </a:solidFill>
              </a:rPr>
              <a:t>igrama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bject 6" descr="Beige rectangle">
            <a:extLst>
              <a:ext uri="{FF2B5EF4-FFF2-40B4-BE49-F238E27FC236}">
                <a16:creationId xmlns="" xmlns:a16="http://schemas.microsoft.com/office/drawing/2014/main" id="{D0E8551F-4D9C-4FD0-93C4-1A87901E306D}"/>
              </a:ext>
            </a:extLst>
          </p:cNvPr>
          <p:cNvSpPr/>
          <p:nvPr/>
        </p:nvSpPr>
        <p:spPr bwMode="ltGray">
          <a:xfrm>
            <a:off x="957250" y="1352775"/>
            <a:ext cx="8169658" cy="125647"/>
          </a:xfrm>
          <a:custGeom>
            <a:avLst/>
            <a:gdLst/>
            <a:ahLst/>
            <a:cxnLst/>
            <a:rect l="l" t="t" r="r" b="b"/>
            <a:pathLst>
              <a:path w="1934210">
                <a:moveTo>
                  <a:pt x="0" y="0"/>
                </a:moveTo>
                <a:lnTo>
                  <a:pt x="193360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69E4FA89-12F2-4DEA-B0C4-783A15347575}"/>
              </a:ext>
            </a:extLst>
          </p:cNvPr>
          <p:cNvSpPr txBox="1"/>
          <p:nvPr/>
        </p:nvSpPr>
        <p:spPr>
          <a:xfrm>
            <a:off x="486427" y="492272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57250" y="1711565"/>
            <a:ext cx="49649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a</a:t>
            </a:r>
            <a:r>
              <a:rPr lang="en-US" b="1" dirty="0" err="1" smtClean="0">
                <a:solidFill>
                  <a:schemeClr val="bg1"/>
                </a:solidFill>
              </a:rPr>
              <a:t>ppid</a:t>
            </a:r>
            <a:r>
              <a:rPr lang="en-US" dirty="0" smtClean="0">
                <a:solidFill>
                  <a:schemeClr val="bg1"/>
                </a:solidFill>
              </a:rPr>
              <a:t> – </a:t>
            </a:r>
            <a:r>
              <a:rPr lang="en-US" dirty="0" err="1" smtClean="0">
                <a:solidFill>
                  <a:schemeClr val="bg1"/>
                </a:solidFill>
              </a:rPr>
              <a:t>jedinstveni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identifikator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igre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na</a:t>
            </a:r>
            <a:r>
              <a:rPr lang="en-US" dirty="0" smtClean="0">
                <a:solidFill>
                  <a:schemeClr val="bg1"/>
                </a:solidFill>
              </a:rPr>
              <a:t> Steam-u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n</a:t>
            </a:r>
            <a:r>
              <a:rPr lang="en-US" b="1" dirty="0" smtClean="0">
                <a:solidFill>
                  <a:schemeClr val="bg1"/>
                </a:solidFill>
              </a:rPr>
              <a:t>ame</a:t>
            </a:r>
            <a:r>
              <a:rPr lang="en-US" dirty="0" smtClean="0">
                <a:solidFill>
                  <a:schemeClr val="bg1"/>
                </a:solidFill>
              </a:rPr>
              <a:t> – </a:t>
            </a:r>
            <a:r>
              <a:rPr lang="en-US" dirty="0" err="1" smtClean="0">
                <a:solidFill>
                  <a:schemeClr val="bg1"/>
                </a:solidFill>
              </a:rPr>
              <a:t>naziv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igre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r</a:t>
            </a:r>
            <a:r>
              <a:rPr lang="en-US" b="1" dirty="0" err="1" smtClean="0">
                <a:solidFill>
                  <a:schemeClr val="bg1"/>
                </a:solidFill>
              </a:rPr>
              <a:t>elease_date</a:t>
            </a:r>
            <a:r>
              <a:rPr lang="en-US" dirty="0" smtClean="0">
                <a:solidFill>
                  <a:schemeClr val="bg1"/>
                </a:solidFill>
              </a:rPr>
              <a:t> – datum </a:t>
            </a:r>
            <a:r>
              <a:rPr lang="en-US" dirty="0" err="1" smtClean="0">
                <a:solidFill>
                  <a:schemeClr val="bg1"/>
                </a:solidFill>
              </a:rPr>
              <a:t>objavljivanja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igre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e</a:t>
            </a:r>
            <a:r>
              <a:rPr lang="en-US" b="1" dirty="0" err="1" smtClean="0">
                <a:solidFill>
                  <a:schemeClr val="bg1"/>
                </a:solidFill>
              </a:rPr>
              <a:t>nglish</a:t>
            </a:r>
            <a:r>
              <a:rPr lang="en-US" dirty="0" smtClean="0">
                <a:solidFill>
                  <a:schemeClr val="bg1"/>
                </a:solidFill>
              </a:rPr>
              <a:t> – da li je </a:t>
            </a:r>
            <a:r>
              <a:rPr lang="en-US" dirty="0" err="1" smtClean="0">
                <a:solidFill>
                  <a:schemeClr val="bg1"/>
                </a:solidFill>
              </a:rPr>
              <a:t>igra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engleskom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jeziku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d</a:t>
            </a:r>
            <a:r>
              <a:rPr lang="en-US" b="1" dirty="0" smtClean="0">
                <a:solidFill>
                  <a:schemeClr val="bg1"/>
                </a:solidFill>
              </a:rPr>
              <a:t>eveloper</a:t>
            </a:r>
            <a:r>
              <a:rPr lang="en-US" dirty="0" smtClean="0">
                <a:solidFill>
                  <a:schemeClr val="bg1"/>
                </a:solidFill>
              </a:rPr>
              <a:t> – </a:t>
            </a:r>
            <a:r>
              <a:rPr lang="en-US" dirty="0" err="1" smtClean="0">
                <a:solidFill>
                  <a:schemeClr val="bg1"/>
                </a:solidFill>
              </a:rPr>
              <a:t>kompanije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koje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su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radile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razvoju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igre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p</a:t>
            </a:r>
            <a:r>
              <a:rPr lang="en-US" b="1" dirty="0" smtClean="0">
                <a:solidFill>
                  <a:schemeClr val="bg1"/>
                </a:solidFill>
              </a:rPr>
              <a:t>ublisher</a:t>
            </a:r>
            <a:r>
              <a:rPr lang="en-US" dirty="0" smtClean="0">
                <a:solidFill>
                  <a:schemeClr val="bg1"/>
                </a:solidFill>
              </a:rPr>
              <a:t> – </a:t>
            </a:r>
            <a:r>
              <a:rPr lang="en-US" dirty="0" err="1" smtClean="0">
                <a:solidFill>
                  <a:schemeClr val="bg1"/>
                </a:solidFill>
              </a:rPr>
              <a:t>izdavač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p</a:t>
            </a:r>
            <a:r>
              <a:rPr lang="en-US" b="1" dirty="0" smtClean="0">
                <a:solidFill>
                  <a:schemeClr val="bg1"/>
                </a:solidFill>
              </a:rPr>
              <a:t>latforms</a:t>
            </a:r>
            <a:r>
              <a:rPr lang="en-US" dirty="0" smtClean="0">
                <a:solidFill>
                  <a:schemeClr val="bg1"/>
                </a:solidFill>
              </a:rPr>
              <a:t> – </a:t>
            </a:r>
            <a:r>
              <a:rPr lang="en-US" dirty="0" err="1" smtClean="0">
                <a:solidFill>
                  <a:schemeClr val="bg1"/>
                </a:solidFill>
              </a:rPr>
              <a:t>platforme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kojima</a:t>
            </a:r>
            <a:r>
              <a:rPr lang="en-US" dirty="0" smtClean="0">
                <a:solidFill>
                  <a:schemeClr val="bg1"/>
                </a:solidFill>
              </a:rPr>
              <a:t> je </a:t>
            </a:r>
            <a:r>
              <a:rPr lang="en-US" dirty="0" err="1" smtClean="0">
                <a:solidFill>
                  <a:schemeClr val="bg1"/>
                </a:solidFill>
              </a:rPr>
              <a:t>dostupna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igra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r</a:t>
            </a:r>
            <a:r>
              <a:rPr lang="en-US" b="1" dirty="0" err="1" smtClean="0">
                <a:solidFill>
                  <a:schemeClr val="bg1"/>
                </a:solidFill>
              </a:rPr>
              <a:t>equired_age</a:t>
            </a:r>
            <a:r>
              <a:rPr lang="en-US" dirty="0" smtClean="0">
                <a:solidFill>
                  <a:schemeClr val="bg1"/>
                </a:solidFill>
              </a:rPr>
              <a:t> – </a:t>
            </a:r>
            <a:r>
              <a:rPr lang="en-US" dirty="0" err="1" smtClean="0">
                <a:solidFill>
                  <a:schemeClr val="bg1"/>
                </a:solidFill>
              </a:rPr>
              <a:t>starosno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ograničenje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prema</a:t>
            </a:r>
            <a:r>
              <a:rPr lang="en-US" dirty="0" smtClean="0">
                <a:solidFill>
                  <a:schemeClr val="bg1"/>
                </a:solidFill>
              </a:rPr>
              <a:t> PEGI UK </a:t>
            </a:r>
            <a:r>
              <a:rPr lang="en-US" dirty="0" err="1" smtClean="0">
                <a:solidFill>
                  <a:schemeClr val="bg1"/>
                </a:solidFill>
              </a:rPr>
              <a:t>standardu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22236" y="1711565"/>
            <a:ext cx="57342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categories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– </a:t>
            </a:r>
            <a:r>
              <a:rPr lang="en-US" dirty="0" err="1">
                <a:solidFill>
                  <a:schemeClr val="bg1"/>
                </a:solidFill>
              </a:rPr>
              <a:t>kategorije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kojima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pripada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igra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primjer</a:t>
            </a:r>
            <a:r>
              <a:rPr lang="en-US" dirty="0">
                <a:solidFill>
                  <a:schemeClr val="bg1"/>
                </a:solidFill>
              </a:rPr>
              <a:t> da li je </a:t>
            </a:r>
            <a:r>
              <a:rPr lang="en-US" dirty="0" err="1">
                <a:solidFill>
                  <a:schemeClr val="bg1"/>
                </a:solidFill>
              </a:rPr>
              <a:t>za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jednog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ili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više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igrača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g</a:t>
            </a:r>
            <a:r>
              <a:rPr lang="en-US" b="1" dirty="0" smtClean="0">
                <a:solidFill>
                  <a:schemeClr val="bg1"/>
                </a:solidFill>
              </a:rPr>
              <a:t>enres</a:t>
            </a:r>
            <a:r>
              <a:rPr lang="en-US" dirty="0" smtClean="0">
                <a:solidFill>
                  <a:schemeClr val="bg1"/>
                </a:solidFill>
              </a:rPr>
              <a:t> – </a:t>
            </a:r>
            <a:r>
              <a:rPr lang="en-US" dirty="0" err="1" smtClean="0">
                <a:solidFill>
                  <a:schemeClr val="bg1"/>
                </a:solidFill>
              </a:rPr>
              <a:t>žanrovi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kojima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pripada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igra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s</a:t>
            </a:r>
            <a:r>
              <a:rPr lang="en-US" b="1" dirty="0" err="1" smtClean="0">
                <a:solidFill>
                  <a:schemeClr val="bg1"/>
                </a:solidFill>
              </a:rPr>
              <a:t>teamspy_tags</a:t>
            </a:r>
            <a:r>
              <a:rPr lang="en-US" dirty="0" smtClean="0">
                <a:solidFill>
                  <a:schemeClr val="bg1"/>
                </a:solidFill>
              </a:rPr>
              <a:t> – </a:t>
            </a:r>
            <a:r>
              <a:rPr lang="en-US" dirty="0" err="1" smtClean="0">
                <a:solidFill>
                  <a:schemeClr val="bg1"/>
                </a:solidFill>
              </a:rPr>
              <a:t>slično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žanrovima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ali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izglasano</a:t>
            </a:r>
            <a:r>
              <a:rPr lang="en-US" dirty="0" smtClean="0">
                <a:solidFill>
                  <a:schemeClr val="bg1"/>
                </a:solidFill>
              </a:rPr>
              <a:t> od </a:t>
            </a:r>
            <a:r>
              <a:rPr lang="en-US" dirty="0" err="1" smtClean="0">
                <a:solidFill>
                  <a:schemeClr val="bg1"/>
                </a:solidFill>
              </a:rPr>
              <a:t>strane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igrača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</a:t>
            </a:r>
            <a:r>
              <a:rPr lang="en-US" b="1" dirty="0" smtClean="0">
                <a:solidFill>
                  <a:schemeClr val="bg1"/>
                </a:solidFill>
              </a:rPr>
              <a:t>chievements</a:t>
            </a:r>
            <a:r>
              <a:rPr lang="en-US" dirty="0" smtClean="0">
                <a:solidFill>
                  <a:schemeClr val="bg1"/>
                </a:solidFill>
              </a:rPr>
              <a:t> – </a:t>
            </a:r>
            <a:r>
              <a:rPr lang="en-US" dirty="0" err="1" smtClean="0">
                <a:solidFill>
                  <a:schemeClr val="bg1"/>
                </a:solidFill>
              </a:rPr>
              <a:t>broj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postignuća</a:t>
            </a:r>
            <a:r>
              <a:rPr lang="en-US" dirty="0" smtClean="0">
                <a:solidFill>
                  <a:schemeClr val="bg1"/>
                </a:solidFill>
              </a:rPr>
              <a:t> u </a:t>
            </a:r>
            <a:r>
              <a:rPr lang="en-US" dirty="0" err="1" smtClean="0">
                <a:solidFill>
                  <a:schemeClr val="bg1"/>
                </a:solidFill>
              </a:rPr>
              <a:t>igri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p</a:t>
            </a:r>
            <a:r>
              <a:rPr lang="en-US" b="1" dirty="0" err="1" smtClean="0">
                <a:solidFill>
                  <a:schemeClr val="bg1"/>
                </a:solidFill>
              </a:rPr>
              <a:t>ositive_ratings</a:t>
            </a:r>
            <a:r>
              <a:rPr lang="en-US" dirty="0" smtClean="0">
                <a:solidFill>
                  <a:schemeClr val="bg1"/>
                </a:solidFill>
              </a:rPr>
              <a:t> – </a:t>
            </a:r>
            <a:r>
              <a:rPr lang="en-US" dirty="0" err="1" smtClean="0">
                <a:solidFill>
                  <a:schemeClr val="bg1"/>
                </a:solidFill>
              </a:rPr>
              <a:t>broj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pozitivnih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ocena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n</a:t>
            </a:r>
            <a:r>
              <a:rPr lang="en-US" b="1" dirty="0" err="1" smtClean="0">
                <a:solidFill>
                  <a:schemeClr val="bg1"/>
                </a:solidFill>
              </a:rPr>
              <a:t>egative_ratings</a:t>
            </a:r>
            <a:r>
              <a:rPr lang="en-US" dirty="0" smtClean="0">
                <a:solidFill>
                  <a:schemeClr val="bg1"/>
                </a:solidFill>
              </a:rPr>
              <a:t> – </a:t>
            </a:r>
            <a:r>
              <a:rPr lang="en-US" dirty="0" err="1" smtClean="0">
                <a:solidFill>
                  <a:schemeClr val="bg1"/>
                </a:solidFill>
              </a:rPr>
              <a:t>broj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negativnih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ocena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a</a:t>
            </a:r>
            <a:r>
              <a:rPr lang="en-US" b="1" dirty="0" err="1" smtClean="0">
                <a:solidFill>
                  <a:schemeClr val="bg1"/>
                </a:solidFill>
              </a:rPr>
              <a:t>verage_playtime</a:t>
            </a:r>
            <a:r>
              <a:rPr lang="en-US" dirty="0" smtClean="0">
                <a:solidFill>
                  <a:schemeClr val="bg1"/>
                </a:solidFill>
              </a:rPr>
              <a:t> – </a:t>
            </a:r>
            <a:r>
              <a:rPr lang="en-US" dirty="0" err="1" smtClean="0">
                <a:solidFill>
                  <a:schemeClr val="bg1"/>
                </a:solidFill>
              </a:rPr>
              <a:t>prosečno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vreme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igranja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m</a:t>
            </a:r>
            <a:r>
              <a:rPr lang="en-US" b="1" dirty="0" err="1" smtClean="0">
                <a:solidFill>
                  <a:schemeClr val="bg1"/>
                </a:solidFill>
              </a:rPr>
              <a:t>edian_playtime</a:t>
            </a:r>
            <a:r>
              <a:rPr lang="en-US" dirty="0" smtClean="0">
                <a:solidFill>
                  <a:schemeClr val="bg1"/>
                </a:solidFill>
              </a:rPr>
              <a:t> – </a:t>
            </a:r>
            <a:r>
              <a:rPr lang="en-US" dirty="0" err="1" smtClean="0">
                <a:solidFill>
                  <a:schemeClr val="bg1"/>
                </a:solidFill>
              </a:rPr>
              <a:t>medijana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vremena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igranja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o</a:t>
            </a:r>
            <a:r>
              <a:rPr lang="en-US" b="1" dirty="0" smtClean="0">
                <a:solidFill>
                  <a:schemeClr val="bg1"/>
                </a:solidFill>
              </a:rPr>
              <a:t>wners</a:t>
            </a:r>
            <a:r>
              <a:rPr lang="en-US" dirty="0" smtClean="0">
                <a:solidFill>
                  <a:schemeClr val="bg1"/>
                </a:solidFill>
              </a:rPr>
              <a:t> – </a:t>
            </a:r>
            <a:r>
              <a:rPr lang="en-US" dirty="0" err="1" smtClean="0">
                <a:solidFill>
                  <a:schemeClr val="bg1"/>
                </a:solidFill>
              </a:rPr>
              <a:t>procenjeni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broj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igrača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p</a:t>
            </a:r>
            <a:r>
              <a:rPr lang="en-US" b="1" dirty="0" smtClean="0">
                <a:solidFill>
                  <a:schemeClr val="bg1"/>
                </a:solidFill>
              </a:rPr>
              <a:t>rice</a:t>
            </a:r>
            <a:r>
              <a:rPr lang="en-US" dirty="0" smtClean="0">
                <a:solidFill>
                  <a:schemeClr val="bg1"/>
                </a:solidFill>
              </a:rPr>
              <a:t> – </a:t>
            </a:r>
            <a:r>
              <a:rPr lang="en-US" dirty="0" err="1" smtClean="0">
                <a:solidFill>
                  <a:schemeClr val="bg1"/>
                </a:solidFill>
              </a:rPr>
              <a:t>cena</a:t>
            </a:r>
            <a:r>
              <a:rPr lang="en-US" dirty="0" smtClean="0">
                <a:solidFill>
                  <a:schemeClr val="bg1"/>
                </a:solidFill>
              </a:rPr>
              <a:t> u GBP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612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1B5AC91-53AD-420F-92A0-119AD6596F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bject 3" descr="Blue rectangle">
            <a:extLst>
              <a:ext uri="{FF2B5EF4-FFF2-40B4-BE49-F238E27FC236}">
                <a16:creationId xmlns="" xmlns:a16="http://schemas.microsoft.com/office/drawing/2014/main" id="{C57C23D3-BDE9-4F03-AF3B-506952E5CC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 anchor="t"/>
          <a:lstStyle/>
          <a:p>
            <a:pPr lvl="0" rtl="0"/>
            <a:endParaRPr lang="en-US" dirty="0"/>
          </a:p>
        </p:txBody>
      </p:sp>
      <p:sp>
        <p:nvSpPr>
          <p:cNvPr id="9" name="Title 3">
            <a:extLst>
              <a:ext uri="{FF2B5EF4-FFF2-40B4-BE49-F238E27FC236}">
                <a16:creationId xmlns="" xmlns:a16="http://schemas.microsoft.com/office/drawing/2014/main" id="{E046D169-0E97-4159-9237-9F255814934C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69514" y="386002"/>
            <a:ext cx="10598941" cy="1325563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Semantika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kolona</a:t>
            </a:r>
            <a:r>
              <a:rPr lang="en-US" dirty="0" smtClean="0">
                <a:solidFill>
                  <a:schemeClr val="bg1"/>
                </a:solidFill>
              </a:rPr>
              <a:t> – </a:t>
            </a:r>
            <a:r>
              <a:rPr lang="en-US" dirty="0" err="1" smtClean="0">
                <a:solidFill>
                  <a:schemeClr val="bg1"/>
                </a:solidFill>
              </a:rPr>
              <a:t>podaci</a:t>
            </a:r>
            <a:r>
              <a:rPr lang="en-US" dirty="0" smtClean="0">
                <a:solidFill>
                  <a:schemeClr val="bg1"/>
                </a:solidFill>
              </a:rPr>
              <a:t> o </a:t>
            </a:r>
            <a:r>
              <a:rPr lang="en-US" dirty="0" err="1" smtClean="0">
                <a:solidFill>
                  <a:schemeClr val="bg1"/>
                </a:solidFill>
              </a:rPr>
              <a:t>prenosima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Twitcha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bject 6" descr="Beige rectangle">
            <a:extLst>
              <a:ext uri="{FF2B5EF4-FFF2-40B4-BE49-F238E27FC236}">
                <a16:creationId xmlns="" xmlns:a16="http://schemas.microsoft.com/office/drawing/2014/main" id="{D0E8551F-4D9C-4FD0-93C4-1A87901E306D}"/>
              </a:ext>
            </a:extLst>
          </p:cNvPr>
          <p:cNvSpPr/>
          <p:nvPr/>
        </p:nvSpPr>
        <p:spPr bwMode="ltGray">
          <a:xfrm>
            <a:off x="957250" y="1352775"/>
            <a:ext cx="9955729" cy="228197"/>
          </a:xfrm>
          <a:custGeom>
            <a:avLst/>
            <a:gdLst/>
            <a:ahLst/>
            <a:cxnLst/>
            <a:rect l="l" t="t" r="r" b="b"/>
            <a:pathLst>
              <a:path w="1934210">
                <a:moveTo>
                  <a:pt x="0" y="0"/>
                </a:moveTo>
                <a:lnTo>
                  <a:pt x="193360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69E4FA89-12F2-4DEA-B0C4-783A15347575}"/>
              </a:ext>
            </a:extLst>
          </p:cNvPr>
          <p:cNvSpPr txBox="1"/>
          <p:nvPr/>
        </p:nvSpPr>
        <p:spPr>
          <a:xfrm>
            <a:off x="486427" y="492272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57249" y="1965533"/>
            <a:ext cx="490470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stream ID </a:t>
            </a:r>
            <a:r>
              <a:rPr lang="en-US" dirty="0" smtClean="0">
                <a:solidFill>
                  <a:schemeClr val="bg1"/>
                </a:solidFill>
              </a:rPr>
              <a:t>– </a:t>
            </a:r>
            <a:r>
              <a:rPr lang="en-US" dirty="0" err="1" smtClean="0">
                <a:solidFill>
                  <a:schemeClr val="bg1"/>
                </a:solidFill>
              </a:rPr>
              <a:t>jedinstveni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identifikator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prenosa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current views </a:t>
            </a:r>
            <a:r>
              <a:rPr lang="en-US" dirty="0" smtClean="0">
                <a:solidFill>
                  <a:schemeClr val="bg1"/>
                </a:solidFill>
              </a:rPr>
              <a:t>– </a:t>
            </a:r>
            <a:r>
              <a:rPr lang="en-US" dirty="0" err="1" smtClean="0">
                <a:solidFill>
                  <a:schemeClr val="bg1"/>
                </a:solidFill>
              </a:rPr>
              <a:t>broj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gledalaca</a:t>
            </a:r>
            <a:r>
              <a:rPr lang="en-US" dirty="0" smtClean="0">
                <a:solidFill>
                  <a:schemeClr val="bg1"/>
                </a:solidFill>
              </a:rPr>
              <a:t> u </a:t>
            </a:r>
            <a:r>
              <a:rPr lang="en-US" dirty="0" err="1" smtClean="0">
                <a:solidFill>
                  <a:schemeClr val="bg1"/>
                </a:solidFill>
              </a:rPr>
              <a:t>trenutku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prikupljanja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podataka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stream created time </a:t>
            </a:r>
            <a:r>
              <a:rPr lang="en-US" dirty="0" smtClean="0">
                <a:solidFill>
                  <a:schemeClr val="bg1"/>
                </a:solidFill>
              </a:rPr>
              <a:t>– </a:t>
            </a:r>
            <a:r>
              <a:rPr lang="en-US" dirty="0" err="1" smtClean="0">
                <a:solidFill>
                  <a:schemeClr val="bg1"/>
                </a:solidFill>
              </a:rPr>
              <a:t>kada</a:t>
            </a:r>
            <a:r>
              <a:rPr lang="en-US" dirty="0" smtClean="0">
                <a:solidFill>
                  <a:schemeClr val="bg1"/>
                </a:solidFill>
              </a:rPr>
              <a:t> je </a:t>
            </a:r>
            <a:r>
              <a:rPr lang="en-US" dirty="0" err="1" smtClean="0">
                <a:solidFill>
                  <a:schemeClr val="bg1"/>
                </a:solidFill>
              </a:rPr>
              <a:t>počeo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prenos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broadcaster ID </a:t>
            </a:r>
            <a:r>
              <a:rPr lang="en-US" dirty="0" smtClean="0">
                <a:solidFill>
                  <a:schemeClr val="bg1"/>
                </a:solidFill>
              </a:rPr>
              <a:t>– </a:t>
            </a:r>
            <a:r>
              <a:rPr lang="en-US" dirty="0" err="1" smtClean="0">
                <a:solidFill>
                  <a:schemeClr val="bg1"/>
                </a:solidFill>
              </a:rPr>
              <a:t>jedinstveni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identifikator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autora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prenosa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broadcaster name </a:t>
            </a:r>
            <a:r>
              <a:rPr lang="en-US" dirty="0" smtClean="0">
                <a:solidFill>
                  <a:schemeClr val="bg1"/>
                </a:solidFill>
              </a:rPr>
              <a:t>– </a:t>
            </a:r>
            <a:r>
              <a:rPr lang="en-US" dirty="0" err="1" smtClean="0">
                <a:solidFill>
                  <a:schemeClr val="bg1"/>
                </a:solidFill>
              </a:rPr>
              <a:t>ime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autora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prenosa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35114" y="1912901"/>
            <a:ext cx="55295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delay </a:t>
            </a:r>
            <a:r>
              <a:rPr lang="en-US" b="1" dirty="0">
                <a:solidFill>
                  <a:schemeClr val="bg1"/>
                </a:solidFill>
              </a:rPr>
              <a:t>setting </a:t>
            </a:r>
            <a:r>
              <a:rPr lang="en-US" dirty="0">
                <a:solidFill>
                  <a:schemeClr val="bg1"/>
                </a:solidFill>
              </a:rPr>
              <a:t>– </a:t>
            </a:r>
            <a:r>
              <a:rPr lang="en-US" dirty="0" err="1">
                <a:solidFill>
                  <a:schemeClr val="bg1"/>
                </a:solidFill>
              </a:rPr>
              <a:t>postavka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kašnjenja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autora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follower </a:t>
            </a:r>
            <a:r>
              <a:rPr lang="en-US" b="1" dirty="0">
                <a:solidFill>
                  <a:schemeClr val="bg1"/>
                </a:solidFill>
              </a:rPr>
              <a:t>number</a:t>
            </a:r>
            <a:r>
              <a:rPr lang="en-US" dirty="0">
                <a:solidFill>
                  <a:schemeClr val="bg1"/>
                </a:solidFill>
              </a:rPr>
              <a:t> – </a:t>
            </a:r>
            <a:r>
              <a:rPr lang="en-US" dirty="0" err="1">
                <a:solidFill>
                  <a:schemeClr val="bg1"/>
                </a:solidFill>
              </a:rPr>
              <a:t>broj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pratilaca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autora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partner status </a:t>
            </a:r>
            <a:r>
              <a:rPr lang="en-US" dirty="0" smtClean="0">
                <a:solidFill>
                  <a:schemeClr val="bg1"/>
                </a:solidFill>
              </a:rPr>
              <a:t>– da li je </a:t>
            </a:r>
            <a:r>
              <a:rPr lang="en-US" dirty="0" err="1" smtClean="0">
                <a:solidFill>
                  <a:schemeClr val="bg1"/>
                </a:solidFill>
              </a:rPr>
              <a:t>autor</a:t>
            </a:r>
            <a:r>
              <a:rPr lang="en-US" dirty="0" smtClean="0">
                <a:solidFill>
                  <a:schemeClr val="bg1"/>
                </a:solidFill>
              </a:rPr>
              <a:t> partner </a:t>
            </a:r>
            <a:r>
              <a:rPr lang="en-US" dirty="0" err="1" smtClean="0">
                <a:solidFill>
                  <a:schemeClr val="bg1"/>
                </a:solidFill>
              </a:rPr>
              <a:t>na</a:t>
            </a:r>
            <a:r>
              <a:rPr lang="en-US" dirty="0" smtClean="0">
                <a:solidFill>
                  <a:schemeClr val="bg1"/>
                </a:solidFill>
              </a:rPr>
              <a:t> Twitch-u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broadcaster language </a:t>
            </a:r>
            <a:r>
              <a:rPr lang="en-US" dirty="0" smtClean="0">
                <a:solidFill>
                  <a:schemeClr val="bg1"/>
                </a:solidFill>
              </a:rPr>
              <a:t>– </a:t>
            </a:r>
            <a:r>
              <a:rPr lang="en-US" dirty="0" err="1" smtClean="0">
                <a:solidFill>
                  <a:schemeClr val="bg1"/>
                </a:solidFill>
              </a:rPr>
              <a:t>jezik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autora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l</a:t>
            </a:r>
            <a:r>
              <a:rPr lang="en-US" b="1" dirty="0" smtClean="0">
                <a:solidFill>
                  <a:schemeClr val="bg1"/>
                </a:solidFill>
              </a:rPr>
              <a:t>anguage</a:t>
            </a:r>
            <a:r>
              <a:rPr lang="en-US" dirty="0" smtClean="0">
                <a:solidFill>
                  <a:schemeClr val="bg1"/>
                </a:solidFill>
              </a:rPr>
              <a:t> – </a:t>
            </a:r>
            <a:r>
              <a:rPr lang="en-US" dirty="0" err="1" smtClean="0">
                <a:solidFill>
                  <a:schemeClr val="bg1"/>
                </a:solidFill>
              </a:rPr>
              <a:t>jezik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prenosa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total views of broadcaster </a:t>
            </a:r>
            <a:r>
              <a:rPr lang="en-US" dirty="0" smtClean="0">
                <a:solidFill>
                  <a:schemeClr val="bg1"/>
                </a:solidFill>
              </a:rPr>
              <a:t>– </a:t>
            </a:r>
            <a:r>
              <a:rPr lang="en-US" dirty="0" err="1" smtClean="0">
                <a:solidFill>
                  <a:schemeClr val="bg1"/>
                </a:solidFill>
              </a:rPr>
              <a:t>ukupan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broj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pregleda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autora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broadcaster’s created time </a:t>
            </a:r>
            <a:r>
              <a:rPr lang="en-US" dirty="0" smtClean="0">
                <a:solidFill>
                  <a:schemeClr val="bg1"/>
                </a:solidFill>
              </a:rPr>
              <a:t>– </a:t>
            </a:r>
            <a:r>
              <a:rPr lang="en-US" dirty="0" err="1" smtClean="0">
                <a:solidFill>
                  <a:schemeClr val="bg1"/>
                </a:solidFill>
              </a:rPr>
              <a:t>kada</a:t>
            </a:r>
            <a:r>
              <a:rPr lang="en-US" dirty="0" smtClean="0">
                <a:solidFill>
                  <a:schemeClr val="bg1"/>
                </a:solidFill>
              </a:rPr>
              <a:t> se </a:t>
            </a:r>
            <a:r>
              <a:rPr lang="en-US" dirty="0" err="1" smtClean="0">
                <a:solidFill>
                  <a:schemeClr val="bg1"/>
                </a:solidFill>
              </a:rPr>
              <a:t>autor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priključio</a:t>
            </a:r>
            <a:r>
              <a:rPr lang="en-US" dirty="0" smtClean="0">
                <a:solidFill>
                  <a:schemeClr val="bg1"/>
                </a:solidFill>
              </a:rPr>
              <a:t> Twitch-u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</a:rPr>
              <a:t>source resolution </a:t>
            </a:r>
            <a:r>
              <a:rPr lang="en-US" dirty="0" smtClean="0">
                <a:solidFill>
                  <a:schemeClr val="bg1"/>
                </a:solidFill>
              </a:rPr>
              <a:t>– </a:t>
            </a:r>
            <a:r>
              <a:rPr lang="en-US" dirty="0" err="1" smtClean="0">
                <a:solidFill>
                  <a:schemeClr val="bg1"/>
                </a:solidFill>
              </a:rPr>
              <a:t>rezolucija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videa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85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 descr="Beige rectangle">
            <a:extLst>
              <a:ext uri="{FF2B5EF4-FFF2-40B4-BE49-F238E27FC236}">
                <a16:creationId xmlns="" xmlns:a16="http://schemas.microsoft.com/office/drawing/2014/main" id="{DCF29767-6635-4A46-AB77-672CC90C6FBE}"/>
              </a:ext>
            </a:extLst>
          </p:cNvPr>
          <p:cNvSpPr/>
          <p:nvPr/>
        </p:nvSpPr>
        <p:spPr>
          <a:xfrm>
            <a:off x="8181340" y="1359001"/>
            <a:ext cx="4010660" cy="4194074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bject 6" descr="Blue rectangle">
            <a:extLst>
              <a:ext uri="{FF2B5EF4-FFF2-40B4-BE49-F238E27FC236}">
                <a16:creationId xmlns="" xmlns:a16="http://schemas.microsoft.com/office/drawing/2014/main" id="{9FABC344-E043-45BE-8588-06C658DBCE70}"/>
              </a:ext>
            </a:extLst>
          </p:cNvPr>
          <p:cNvSpPr/>
          <p:nvPr/>
        </p:nvSpPr>
        <p:spPr>
          <a:xfrm>
            <a:off x="5502275" y="1692008"/>
            <a:ext cx="6689725" cy="3528060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24D506CC-0185-443E-82C7-1600C21D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8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="" xmlns:a16="http://schemas.microsoft.com/office/drawing/2014/main" id="{923F9E67-38AE-4F53-81AD-151152763028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5709989" y="3029160"/>
            <a:ext cx="8533889" cy="833856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Primer </a:t>
            </a:r>
            <a:r>
              <a:rPr lang="en-US" sz="3600" dirty="0" err="1">
                <a:solidFill>
                  <a:schemeClr val="bg1"/>
                </a:solidFill>
              </a:rPr>
              <a:t>prostiranja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podataka</a:t>
            </a:r>
            <a:endParaRPr lang="en-US" sz="3600" dirty="0"/>
          </a:p>
        </p:txBody>
      </p:sp>
      <p:sp>
        <p:nvSpPr>
          <p:cNvPr id="13" name="object 9" descr="Beige rectangle">
            <a:extLst>
              <a:ext uri="{FF2B5EF4-FFF2-40B4-BE49-F238E27FC236}">
                <a16:creationId xmlns="" xmlns:a16="http://schemas.microsoft.com/office/drawing/2014/main" id="{6BF49C3E-F5CB-4A08-B61D-10D5A6CECE80}"/>
              </a:ext>
            </a:extLst>
          </p:cNvPr>
          <p:cNvSpPr/>
          <p:nvPr/>
        </p:nvSpPr>
        <p:spPr bwMode="white">
          <a:xfrm>
            <a:off x="5823885" y="3816762"/>
            <a:ext cx="6131681" cy="46254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2FD802F-77E3-4EF1-9725-6D3C39AC1B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4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758A3A6-FA52-480A-A59C-3E26167F44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bject 3" descr="Blue rectangle">
            <a:extLst>
              <a:ext uri="{FF2B5EF4-FFF2-40B4-BE49-F238E27FC236}">
                <a16:creationId xmlns="" xmlns:a16="http://schemas.microsoft.com/office/drawing/2014/main" id="{C57C23D3-BDE9-4F03-AF3B-506952E5CC8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="" xmlns:a16="http://schemas.microsoft.com/office/drawing/2014/main" id="{A7ABF0A0-2F5F-4395-BA2C-E1A7EA891B03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838200" y="365126"/>
            <a:ext cx="3905250" cy="1069392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Primer </a:t>
            </a:r>
            <a:r>
              <a:rPr lang="en-US" sz="3200" dirty="0" err="1">
                <a:solidFill>
                  <a:schemeClr val="bg1"/>
                </a:solidFill>
              </a:rPr>
              <a:t>prostiranja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object 6" descr="Beige rectangle">
            <a:extLst>
              <a:ext uri="{FF2B5EF4-FFF2-40B4-BE49-F238E27FC236}">
                <a16:creationId xmlns="" xmlns:a16="http://schemas.microsoft.com/office/drawing/2014/main" id="{8E96B0BF-5A53-42D7-813E-009C96D17A44}"/>
              </a:ext>
            </a:extLst>
          </p:cNvPr>
          <p:cNvSpPr/>
          <p:nvPr/>
        </p:nvSpPr>
        <p:spPr bwMode="ltGray">
          <a:xfrm>
            <a:off x="957251" y="1352774"/>
            <a:ext cx="3586174" cy="81743"/>
          </a:xfrm>
          <a:custGeom>
            <a:avLst/>
            <a:gdLst/>
            <a:ahLst/>
            <a:cxnLst/>
            <a:rect l="l" t="t" r="r" b="b"/>
            <a:pathLst>
              <a:path w="1934210">
                <a:moveTo>
                  <a:pt x="0" y="0"/>
                </a:moveTo>
                <a:lnTo>
                  <a:pt x="193360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b="1" dirty="0"/>
          </a:p>
        </p:txBody>
      </p:sp>
      <p:sp>
        <p:nvSpPr>
          <p:cNvPr id="17" name="object 6" descr="Beige rectangle">
            <a:extLst>
              <a:ext uri="{FF2B5EF4-FFF2-40B4-BE49-F238E27FC236}">
                <a16:creationId xmlns="" xmlns:a16="http://schemas.microsoft.com/office/drawing/2014/main" id="{9024C048-89C1-4B54-A3B0-1ED20BFE7270}"/>
              </a:ext>
            </a:extLst>
          </p:cNvPr>
          <p:cNvSpPr/>
          <p:nvPr/>
        </p:nvSpPr>
        <p:spPr bwMode="ltGray">
          <a:xfrm>
            <a:off x="957251" y="1352775"/>
            <a:ext cx="1947874" cy="45719"/>
          </a:xfrm>
          <a:custGeom>
            <a:avLst/>
            <a:gdLst/>
            <a:ahLst/>
            <a:cxnLst/>
            <a:rect l="l" t="t" r="r" b="b"/>
            <a:pathLst>
              <a:path w="1934210">
                <a:moveTo>
                  <a:pt x="0" y="0"/>
                </a:moveTo>
                <a:lnTo>
                  <a:pt x="193360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3119215" y="3042303"/>
            <a:ext cx="2469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Prenos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89704" y="3042303"/>
            <a:ext cx="2418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Video </a:t>
            </a:r>
            <a:r>
              <a:rPr lang="en-US" sz="2400" dirty="0" err="1" smtClean="0">
                <a:solidFill>
                  <a:schemeClr val="bg1"/>
                </a:solidFill>
              </a:rPr>
              <a:t>igra</a:t>
            </a:r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354082" y="3288375"/>
            <a:ext cx="193562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60720" y="2961641"/>
            <a:ext cx="66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0 - *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19186" y="2954054"/>
            <a:ext cx="66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1 - *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2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30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Custom 25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23188392_Professional services pitch deck_SL_V1.potx" id="{A16A60D7-542B-43C6-BB27-7BA8168B4019}" vid="{8C6CFC53-4DED-4518-8264-5814B6A371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2DAF9E5-DED4-4A50-A81B-4CC218A03F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1946EF-A3EA-4ECB-8D9A-56C36FFF407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FFDD087A-3273-4D74-8700-4C8E2BE507D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Professional services pitch deck</Template>
  <TotalTime>1267</TotalTime>
  <Words>595</Words>
  <Application>Microsoft Office PowerPoint</Application>
  <PresentationFormat>Widescreen</PresentationFormat>
  <Paragraphs>89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Arial </vt:lpstr>
      <vt:lpstr>Calibri</vt:lpstr>
      <vt:lpstr>Gill Sans MT</vt:lpstr>
      <vt:lpstr>Office Theme</vt:lpstr>
      <vt:lpstr>Pregled popularnosti video igara Analiza igara na Twitch-u</vt:lpstr>
      <vt:lpstr>TIM 1</vt:lpstr>
      <vt:lpstr>Opis skupa podataka</vt:lpstr>
      <vt:lpstr>Opis</vt:lpstr>
      <vt:lpstr>Semantika kolona</vt:lpstr>
      <vt:lpstr>Semantika kolona – podaci o video igrama </vt:lpstr>
      <vt:lpstr>Semantika kolona – podaci o prenosima sa Twitcha</vt:lpstr>
      <vt:lpstr>Primer prostiranja podataka</vt:lpstr>
      <vt:lpstr>Primer prostiranja</vt:lpstr>
      <vt:lpstr>Predlog logičke šeme</vt:lpstr>
      <vt:lpstr>Logička šema – podaci o video igri</vt:lpstr>
      <vt:lpstr>Logička šema – podaci o prenosima</vt:lpstr>
      <vt:lpstr>Predlozi agregacija</vt:lpstr>
      <vt:lpstr>Predlozi agregacija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Informacioni sistem Savremenog obrazovanja</dc:title>
  <dc:creator>Vladislav Maksimović</dc:creator>
  <cp:lastModifiedBy>Milana Todorovic</cp:lastModifiedBy>
  <cp:revision>198</cp:revision>
  <dcterms:created xsi:type="dcterms:W3CDTF">2021-03-09T17:08:35Z</dcterms:created>
  <dcterms:modified xsi:type="dcterms:W3CDTF">2021-05-23T22:03:10Z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